
<file path=[Content_Types].xml><?xml version="1.0" encoding="utf-8"?>
<Types xmlns="http://schemas.openxmlformats.org/package/2006/content-types">
  <Default ContentType="image/jpeg" Extension="jpeg"/>
  <Default ContentType="image/jpeg" Extension="jpg"/>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8" r:id="rId2"/>
    <p:sldId id="257" r:id="rId3"/>
    <p:sldId id="259" r:id="rId4"/>
    <p:sldId id="263" r:id="rId5"/>
    <p:sldId id="260" r:id="rId6"/>
    <p:sldId id="261" r:id="rId7"/>
    <p:sldId id="264" r:id="rId8"/>
    <p:sldId id="265" r:id="rId9"/>
    <p:sldId id="279" r:id="rId10"/>
    <p:sldId id="280" r:id="rId11"/>
    <p:sldId id="277" r:id="rId12"/>
    <p:sldId id="281" r:id="rId13"/>
    <p:sldId id="282" r:id="rId14"/>
    <p:sldId id="283" r:id="rId15"/>
    <p:sldId id="284" r:id="rId16"/>
    <p:sldId id="276" r:id="rId17"/>
    <p:sldId id="278" r:id="rId18"/>
    <p:sldId id="256" r:id="rId19"/>
    <p:sldId id="285" r:id="rId20"/>
    <p:sldId id="268" r:id="rId21"/>
    <p:sldId id="270"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6C4E65-D334-4B31-ADA9-454C7A1190EE}">
          <p14:sldIdLst>
            <p14:sldId id="258"/>
            <p14:sldId id="257"/>
            <p14:sldId id="259"/>
            <p14:sldId id="263"/>
            <p14:sldId id="260"/>
            <p14:sldId id="261"/>
            <p14:sldId id="264"/>
            <p14:sldId id="265"/>
            <p14:sldId id="279"/>
            <p14:sldId id="280"/>
            <p14:sldId id="277"/>
            <p14:sldId id="281"/>
            <p14:sldId id="282"/>
            <p14:sldId id="283"/>
            <p14:sldId id="284"/>
            <p14:sldId id="276"/>
            <p14:sldId id="278"/>
            <p14:sldId id="256"/>
            <p14:sldId id="285"/>
            <p14:sldId id="268"/>
            <p14:sldId id="270"/>
            <p14:sldId id="26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7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sorterViewPr>
    <p:cViewPr>
      <p:scale>
        <a:sx n="100" d="100"/>
        <a:sy n="100" d="100"/>
      </p:scale>
      <p:origin x="0" y="-173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0A1D80-9E97-45C7-9957-52A927ACCA3A}" type="datetimeFigureOut">
              <a:rPr lang="en-US" smtClean="0"/>
              <a:t>6/20/2021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B372F2-0A20-4196-ADAE-C7416BBFA642}" type="slidenum">
              <a:rPr lang="en-US" smtClean="0"/>
              <a:t>‹#›</a:t>
            </a:fld>
            <a:endParaRPr lang="en-US"/>
          </a:p>
        </p:txBody>
      </p:sp>
    </p:spTree>
    <p:extLst>
      <p:ext uri="{BB962C8B-B14F-4D97-AF65-F5344CB8AC3E}">
        <p14:creationId xmlns:p14="http://schemas.microsoft.com/office/powerpoint/2010/main" val="302731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AA3A4F-2A13-45A5-A92D-93535CDA1D1B}"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7F9BE2-B59B-40AF-8442-47BAD161B662}" type="slidenum">
              <a:rPr lang="en-US" smtClean="0"/>
              <a:t>‹#›</a:t>
            </a:fld>
            <a:endParaRPr lang="en-US"/>
          </a:p>
        </p:txBody>
      </p:sp>
    </p:spTree>
    <p:extLst>
      <p:ext uri="{BB962C8B-B14F-4D97-AF65-F5344CB8AC3E}">
        <p14:creationId xmlns:p14="http://schemas.microsoft.com/office/powerpoint/2010/main" val="2665527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A3A4F-2A13-45A5-A92D-93535CDA1D1B}"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7F9BE2-B59B-40AF-8442-47BAD161B662}" type="slidenum">
              <a:rPr lang="en-US" smtClean="0"/>
              <a:t>‹#›</a:t>
            </a:fld>
            <a:endParaRPr lang="en-US"/>
          </a:p>
        </p:txBody>
      </p:sp>
    </p:spTree>
    <p:extLst>
      <p:ext uri="{BB962C8B-B14F-4D97-AF65-F5344CB8AC3E}">
        <p14:creationId xmlns:p14="http://schemas.microsoft.com/office/powerpoint/2010/main" val="3945143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A3A4F-2A13-45A5-A92D-93535CDA1D1B}"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7F9BE2-B59B-40AF-8442-47BAD161B662}" type="slidenum">
              <a:rPr lang="en-US" smtClean="0"/>
              <a:t>‹#›</a:t>
            </a:fld>
            <a:endParaRPr lang="en-US"/>
          </a:p>
        </p:txBody>
      </p:sp>
    </p:spTree>
    <p:extLst>
      <p:ext uri="{BB962C8B-B14F-4D97-AF65-F5344CB8AC3E}">
        <p14:creationId xmlns:p14="http://schemas.microsoft.com/office/powerpoint/2010/main" val="374818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A3A4F-2A13-45A5-A92D-93535CDA1D1B}"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7F9BE2-B59B-40AF-8442-47BAD161B662}" type="slidenum">
              <a:rPr lang="en-US" smtClean="0"/>
              <a:t>‹#›</a:t>
            </a:fld>
            <a:endParaRPr lang="en-US"/>
          </a:p>
        </p:txBody>
      </p:sp>
    </p:spTree>
    <p:extLst>
      <p:ext uri="{BB962C8B-B14F-4D97-AF65-F5344CB8AC3E}">
        <p14:creationId xmlns:p14="http://schemas.microsoft.com/office/powerpoint/2010/main" val="127122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A3A4F-2A13-45A5-A92D-93535CDA1D1B}" type="datetimeFigureOut">
              <a:rPr lang="en-US" smtClean="0"/>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7F9BE2-B59B-40AF-8442-47BAD161B662}" type="slidenum">
              <a:rPr lang="en-US" smtClean="0"/>
              <a:t>‹#›</a:t>
            </a:fld>
            <a:endParaRPr lang="en-US"/>
          </a:p>
        </p:txBody>
      </p:sp>
    </p:spTree>
    <p:extLst>
      <p:ext uri="{BB962C8B-B14F-4D97-AF65-F5344CB8AC3E}">
        <p14:creationId xmlns:p14="http://schemas.microsoft.com/office/powerpoint/2010/main" val="218608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AA3A4F-2A13-45A5-A92D-93535CDA1D1B}" type="datetimeFigureOut">
              <a:rPr lang="en-US" smtClean="0"/>
              <a:t>6/20/2021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7F9BE2-B59B-40AF-8442-47BAD161B662}" type="slidenum">
              <a:rPr lang="en-US" smtClean="0"/>
              <a:t>‹#›</a:t>
            </a:fld>
            <a:endParaRPr lang="en-US"/>
          </a:p>
        </p:txBody>
      </p:sp>
    </p:spTree>
    <p:extLst>
      <p:ext uri="{BB962C8B-B14F-4D97-AF65-F5344CB8AC3E}">
        <p14:creationId xmlns:p14="http://schemas.microsoft.com/office/powerpoint/2010/main" val="3362542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AA3A4F-2A13-45A5-A92D-93535CDA1D1B}" type="datetimeFigureOut">
              <a:rPr lang="en-US" smtClean="0"/>
              <a:t>6/20/2021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7F9BE2-B59B-40AF-8442-47BAD161B662}" type="slidenum">
              <a:rPr lang="en-US" smtClean="0"/>
              <a:t>‹#›</a:t>
            </a:fld>
            <a:endParaRPr lang="en-US"/>
          </a:p>
        </p:txBody>
      </p:sp>
    </p:spTree>
    <p:extLst>
      <p:ext uri="{BB962C8B-B14F-4D97-AF65-F5344CB8AC3E}">
        <p14:creationId xmlns:p14="http://schemas.microsoft.com/office/powerpoint/2010/main" val="2966721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AA3A4F-2A13-45A5-A92D-93535CDA1D1B}" type="datetimeFigureOut">
              <a:rPr lang="en-US" smtClean="0"/>
              <a:t>6/20/2021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7F9BE2-B59B-40AF-8442-47BAD161B662}" type="slidenum">
              <a:rPr lang="en-US" smtClean="0"/>
              <a:t>‹#›</a:t>
            </a:fld>
            <a:endParaRPr lang="en-US"/>
          </a:p>
        </p:txBody>
      </p:sp>
    </p:spTree>
    <p:extLst>
      <p:ext uri="{BB962C8B-B14F-4D97-AF65-F5344CB8AC3E}">
        <p14:creationId xmlns:p14="http://schemas.microsoft.com/office/powerpoint/2010/main" val="1020090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AA3A4F-2A13-45A5-A92D-93535CDA1D1B}" type="datetimeFigureOut">
              <a:rPr lang="en-US" smtClean="0"/>
              <a:t>6/20/2021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7F9BE2-B59B-40AF-8442-47BAD161B662}" type="slidenum">
              <a:rPr lang="en-US" smtClean="0"/>
              <a:t>‹#›</a:t>
            </a:fld>
            <a:endParaRPr lang="en-US"/>
          </a:p>
        </p:txBody>
      </p:sp>
    </p:spTree>
    <p:extLst>
      <p:ext uri="{BB962C8B-B14F-4D97-AF65-F5344CB8AC3E}">
        <p14:creationId xmlns:p14="http://schemas.microsoft.com/office/powerpoint/2010/main" val="266081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AA3A4F-2A13-45A5-A92D-93535CDA1D1B}" type="datetimeFigureOut">
              <a:rPr lang="en-US" smtClean="0"/>
              <a:t>6/20/2021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7F9BE2-B59B-40AF-8442-47BAD161B662}" type="slidenum">
              <a:rPr lang="en-US" smtClean="0"/>
              <a:t>‹#›</a:t>
            </a:fld>
            <a:endParaRPr lang="en-US"/>
          </a:p>
        </p:txBody>
      </p:sp>
    </p:spTree>
    <p:extLst>
      <p:ext uri="{BB962C8B-B14F-4D97-AF65-F5344CB8AC3E}">
        <p14:creationId xmlns:p14="http://schemas.microsoft.com/office/powerpoint/2010/main" val="3943041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AA3A4F-2A13-45A5-A92D-93535CDA1D1B}" type="datetimeFigureOut">
              <a:rPr lang="en-US" smtClean="0"/>
              <a:t>6/20/2021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7F9BE2-B59B-40AF-8442-47BAD161B662}" type="slidenum">
              <a:rPr lang="en-US" smtClean="0"/>
              <a:t>‹#›</a:t>
            </a:fld>
            <a:endParaRPr lang="en-US"/>
          </a:p>
        </p:txBody>
      </p:sp>
    </p:spTree>
    <p:extLst>
      <p:ext uri="{BB962C8B-B14F-4D97-AF65-F5344CB8AC3E}">
        <p14:creationId xmlns:p14="http://schemas.microsoft.com/office/powerpoint/2010/main" val="2600205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AA3A4F-2A13-45A5-A92D-93535CDA1D1B}" type="datetimeFigureOut">
              <a:rPr lang="en-US" smtClean="0"/>
              <a:t>6/20/2021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7F9BE2-B59B-40AF-8442-47BAD161B662}" type="slidenum">
              <a:rPr lang="en-US" smtClean="0"/>
              <a:t>‹#›</a:t>
            </a:fld>
            <a:endParaRPr lang="en-US"/>
          </a:p>
        </p:txBody>
      </p:sp>
    </p:spTree>
    <p:extLst>
      <p:ext uri="{BB962C8B-B14F-4D97-AF65-F5344CB8AC3E}">
        <p14:creationId xmlns:p14="http://schemas.microsoft.com/office/powerpoint/2010/main" val="1662136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arget="../media/image1.jpg" Type="http://schemas.openxmlformats.org/officeDocument/2006/relationships/image"/><Relationship Id="rId3" Target="../media/media2.MP4" Type="http://schemas.microsoft.com/office/2007/relationships/media"/><Relationship Id="rId7" Target="../slideLayouts/slideLayout1.xml" Type="http://schemas.openxmlformats.org/officeDocument/2006/relationships/slideLayout"/><Relationship Id="rId12" Target="../media/image20.jpeg" Type="http://schemas.openxmlformats.org/officeDocument/2006/relationships/image"/><Relationship Id="rId2" Target="../media/media1.MP4" Type="http://schemas.openxmlformats.org/officeDocument/2006/relationships/video"/><Relationship Id="rId1" Target="../media/media1.MP4" Type="http://schemas.microsoft.com/office/2007/relationships/media"/><Relationship Id="rId6" Target="../media/media3.MP4" Type="http://schemas.openxmlformats.org/officeDocument/2006/relationships/video"/><Relationship Id="rId11" Target="../media/image19.jpeg" Type="http://schemas.openxmlformats.org/officeDocument/2006/relationships/image"/><Relationship Id="rId5" Target="../media/media3.MP4" Type="http://schemas.microsoft.com/office/2007/relationships/media"/><Relationship Id="rId10" Target="../media/image18.jpeg" Type="http://schemas.openxmlformats.org/officeDocument/2006/relationships/image"/><Relationship Id="rId4" Target="../media/media2.MP4" Type="http://schemas.openxmlformats.org/officeDocument/2006/relationships/video"/><Relationship Id="rId9" Target="../media/image2.png" Type="http://schemas.openxmlformats.org/officeDocument/2006/relationships/image"/></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www.lammertbies.nl/comm/info/rs-48"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6" name="TextBox 5"/>
          <p:cNvSpPr txBox="1"/>
          <p:nvPr/>
        </p:nvSpPr>
        <p:spPr>
          <a:xfrm>
            <a:off x="2568542" y="4871949"/>
            <a:ext cx="7603958" cy="707886"/>
          </a:xfrm>
          <a:prstGeom prst="rect">
            <a:avLst/>
          </a:prstGeom>
          <a:noFill/>
        </p:spPr>
        <p:txBody>
          <a:bodyPr rtlCol="0" wrap="square">
            <a:spAutoFit/>
          </a:bodyPr>
          <a:lstStyle/>
          <a:p>
            <a:pPr algn="ctr"/>
            <a:r>
              <a:rPr dirty="0" lang="en-US" sz="2000">
                <a:solidFill>
                  <a:schemeClr val="bg1">
                    <a:lumMod val="50000"/>
                  </a:schemeClr>
                </a:solidFill>
              </a:rPr>
              <a:t>Department of Electrical Engineering,</a:t>
            </a:r>
          </a:p>
          <a:p>
            <a:pPr algn="ctr"/>
            <a:r>
              <a:rPr dirty="0" lang="en-US" sz="2000">
                <a:solidFill>
                  <a:schemeClr val="bg1">
                    <a:lumMod val="50000"/>
                  </a:schemeClr>
                </a:solidFill>
              </a:rPr>
              <a:t>University of Engineering and Technology, Lahore</a:t>
            </a:r>
          </a:p>
        </p:txBody>
      </p:sp>
      <p:sp>
        <p:nvSpPr>
          <p:cNvPr id="8" name="Title 1"/>
          <p:cNvSpPr>
            <a:spLocks noGrp="1"/>
          </p:cNvSpPr>
          <p:nvPr>
            <p:ph type="ctrTitle"/>
          </p:nvPr>
        </p:nvSpPr>
        <p:spPr>
          <a:xfrm>
            <a:off x="714420" y="1479487"/>
            <a:ext cx="11143759" cy="2235262"/>
          </a:xfrm>
        </p:spPr>
        <p:txBody>
          <a:bodyPr>
            <a:normAutofit/>
          </a:bodyPr>
          <a:lstStyle/>
          <a:p>
            <a:r>
              <a:rPr dirty="0" lang="en-US" sz="4800">
                <a:solidFill>
                  <a:srgbClr val="1E477B"/>
                </a:solidFill>
                <a:latin charset="0" panose="02020603050405020304" pitchFamily="18" typeface="Times New Roman"/>
                <a:cs charset="0" panose="02020603050405020304" pitchFamily="18" typeface="Times New Roman"/>
              </a:rPr>
              <a:t>Smart Ring Spinning Optimization in Textile Industry</a:t>
            </a:r>
          </a:p>
        </p:txBody>
      </p:sp>
      <p:sp>
        <p:nvSpPr>
          <p:cNvPr id="9" name="Subtitle 2"/>
          <p:cNvSpPr>
            <a:spLocks noGrp="1"/>
          </p:cNvSpPr>
          <p:nvPr>
            <p:ph idx="1" type="subTitle"/>
          </p:nvPr>
        </p:nvSpPr>
        <p:spPr>
          <a:xfrm>
            <a:off x="2315879" y="784401"/>
            <a:ext cx="7772400" cy="461665"/>
          </a:xfrm>
        </p:spPr>
        <p:txBody>
          <a:bodyPr>
            <a:normAutofit/>
          </a:bodyPr>
          <a:lstStyle/>
          <a:p>
            <a:r>
              <a:rPr dirty="0" lang="en-US">
                <a:latin charset="0" panose="02020603050405020304" pitchFamily="18" typeface="Times New Roman"/>
                <a:cs charset="0" panose="02020603050405020304" pitchFamily="18" typeface="Times New Roman"/>
              </a:rPr>
              <a:t>Group No: 41</a:t>
            </a:r>
          </a:p>
        </p:txBody>
      </p:sp>
      <p:sp>
        <p:nvSpPr>
          <p:cNvPr id="10" name="Subtitle 2"/>
          <p:cNvSpPr txBox="1">
            <a:spLocks/>
          </p:cNvSpPr>
          <p:nvPr/>
        </p:nvSpPr>
        <p:spPr>
          <a:xfrm>
            <a:off x="2484321" y="4035592"/>
            <a:ext cx="7772400" cy="461665"/>
          </a:xfrm>
          <a:prstGeom prst="rect">
            <a:avLst/>
          </a:prstGeom>
        </p:spPr>
        <p:txBody>
          <a:bodyPr bIns="45720" lIns="91440" rIns="91440" rtlCol="0" tIns="45720" vert="horz">
            <a:norm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r>
              <a:rPr dirty="0" lang="en-US">
                <a:latin charset="0" panose="02020603050405020304" pitchFamily="18" typeface="Times New Roman"/>
                <a:cs charset="0" panose="02020603050405020304" pitchFamily="18" typeface="Times New Roman"/>
              </a:rPr>
              <a:t>Project Advisor: Dr. Ubaid Ullah Fayyaz</a:t>
            </a: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12" name="Picture 11"/>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1192057" y="172891"/>
            <a:ext cx="842171" cy="847135"/>
          </a:xfrm>
          <a:prstGeom prst="rect">
            <a:avLst/>
          </a:prstGeom>
        </p:spPr>
      </p:pic>
    </p:spTree>
    <p:extLst>
      <p:ext uri="{BB962C8B-B14F-4D97-AF65-F5344CB8AC3E}">
        <p14:creationId xmlns:p14="http://schemas.microsoft.com/office/powerpoint/2010/main" val="316336901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xmlns="">
      <p:transition spd="med">
        <p:fade/>
      </p:transition>
    </mc:Fallback>
  </mc:AlternateContent>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1131571" y="644051"/>
            <a:ext cx="5198207" cy="758662"/>
          </a:xfrm>
        </p:spPr>
        <p:txBody>
          <a:bodyPr>
            <a:normAutofit/>
          </a:bodyPr>
          <a:lstStyle/>
          <a:p>
            <a:pPr algn="l"/>
            <a:r>
              <a:rPr dirty="0" lang="en-US" sz="4800">
                <a:solidFill>
                  <a:srgbClr val="1E477B"/>
                </a:solidFill>
                <a:latin charset="0" panose="02020603050405020304" pitchFamily="18" typeface="Times New Roman"/>
                <a:cs charset="0" panose="02020603050405020304" pitchFamily="18" typeface="Times New Roman"/>
              </a:rPr>
              <a:t>Simulation</a:t>
            </a:r>
          </a:p>
        </p:txBody>
      </p:sp>
      <p:sp>
        <p:nvSpPr>
          <p:cNvPr id="10" name="Subtitle 2"/>
          <p:cNvSpPr txBox="1">
            <a:spLocks/>
          </p:cNvSpPr>
          <p:nvPr/>
        </p:nvSpPr>
        <p:spPr>
          <a:xfrm>
            <a:off x="205636" y="1685554"/>
            <a:ext cx="10934303" cy="4953891"/>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indent="-457200" lvl="1" marL="9144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Stage 2 (Inverting Amplifier Circuit)</a:t>
            </a:r>
          </a:p>
          <a:p>
            <a:pPr algn="just"/>
            <a:endParaRPr dirty="0" lang="en-US" sz="1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Amplify the detecting signal</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Standard gain achieved</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Low Pass Filter </a:t>
            </a:r>
          </a:p>
          <a:p>
            <a:pPr algn="just" lvl="3"/>
            <a:endParaRPr dirty="0" lang="en-US" sz="500">
              <a:latin charset="0" panose="02020603050405020304" pitchFamily="18" typeface="Times New Roman"/>
              <a:cs charset="0" panose="02020603050405020304" pitchFamily="18" typeface="Times New Roman"/>
            </a:endParaRPr>
          </a:p>
          <a:p>
            <a:pPr algn="just" lvl="3"/>
            <a:endParaRPr dirty="0" lang="en-US" sz="1500">
              <a:latin charset="0" panose="02020603050405020304" pitchFamily="18" typeface="Times New Roman"/>
              <a:cs charset="0" panose="02020603050405020304" pitchFamily="18" typeface="Times New Roman"/>
            </a:endParaRPr>
          </a:p>
          <a:p>
            <a:pPr algn="just" indent="-457200" lvl="1" marL="9144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Stage 3 (Schmitt Trigger Circuit)</a:t>
            </a:r>
          </a:p>
          <a:p>
            <a:pPr algn="just" indent="-457200" lvl="1" marL="914400">
              <a:buFont charset="0" panose="020B0604020202020204" pitchFamily="34" typeface="Arial"/>
              <a:buChar char="•"/>
            </a:pPr>
            <a:endParaRPr dirty="0" lang="en-US" sz="15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Upper and Lower Threshold </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Remove Any type of noise</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Square wave obtain of varying frequency</a:t>
            </a:r>
          </a:p>
          <a:p>
            <a:pPr algn="just" lvl="3"/>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pic>
        <p:nvPicPr>
          <p:cNvPr id="9" name="Picture 8"/>
          <p:cNvPicPr/>
          <p:nvPr/>
        </p:nvPicPr>
        <p:blipFill>
          <a:blip r:embed="rId4"/>
          <a:stretch>
            <a:fillRect/>
          </a:stretch>
        </p:blipFill>
        <p:spPr>
          <a:xfrm>
            <a:off x="7810894" y="3988459"/>
            <a:ext cx="3657600" cy="1943100"/>
          </a:xfrm>
          <a:prstGeom prst="rect">
            <a:avLst/>
          </a:prstGeom>
        </p:spPr>
      </p:pic>
      <p:pic>
        <p:nvPicPr>
          <p:cNvPr id="12" name="Picture 11"/>
          <p:cNvPicPr/>
          <p:nvPr/>
        </p:nvPicPr>
        <p:blipFill>
          <a:blip r:embed="rId5"/>
          <a:stretch>
            <a:fillRect/>
          </a:stretch>
        </p:blipFill>
        <p:spPr>
          <a:xfrm>
            <a:off x="7810894" y="1788159"/>
            <a:ext cx="3657600" cy="1640840"/>
          </a:xfrm>
          <a:prstGeom prst="rect">
            <a:avLst/>
          </a:prstGeom>
        </p:spPr>
      </p:pic>
    </p:spTree>
    <p:extLst>
      <p:ext uri="{BB962C8B-B14F-4D97-AF65-F5344CB8AC3E}">
        <p14:creationId xmlns:p14="http://schemas.microsoft.com/office/powerpoint/2010/main" val="3252762373"/>
      </p:ext>
    </p:extLst>
  </p:cSld>
  <p:clrMapOvr>
    <a:masterClrMapping/>
  </p:clrMapOvr>
  <mc:AlternateContent xmlns:mc="http://schemas.openxmlformats.org/markup-compatibility/2006" xmlns:p15="http://schemas.microsoft.com/office/powerpoint/2012/main">
    <mc:Choice Requires="p15">
      <p:transition>
        <p15:prstTrans prst="prestige"/>
      </p:transition>
    </mc:Choice>
    <mc:Fallback xmlns="">
      <p:transition>
        <p:fade/>
      </p:transition>
    </mc:Fallback>
  </mc:AlternateContent>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644810" y="543842"/>
            <a:ext cx="6254649" cy="758662"/>
          </a:xfrm>
        </p:spPr>
        <p:txBody>
          <a:bodyPr>
            <a:normAutofit fontScale="90000"/>
          </a:bodyPr>
          <a:lstStyle/>
          <a:p>
            <a:r>
              <a:rPr dirty="0" lang="en-US" sz="4800">
                <a:solidFill>
                  <a:srgbClr val="1E477B"/>
                </a:solidFill>
                <a:latin charset="0" panose="02020603050405020304" pitchFamily="18" typeface="Times New Roman"/>
                <a:cs charset="0" panose="02020603050405020304" pitchFamily="18" typeface="Times New Roman"/>
              </a:rPr>
              <a:t>Simulation &amp; Calculation</a:t>
            </a:r>
          </a:p>
        </p:txBody>
      </p:sp>
      <p:sp>
        <p:nvSpPr>
          <p:cNvPr id="10" name="Subtitle 2"/>
          <p:cNvSpPr txBox="1">
            <a:spLocks/>
          </p:cNvSpPr>
          <p:nvPr/>
        </p:nvSpPr>
        <p:spPr>
          <a:xfrm>
            <a:off x="862745" y="1568919"/>
            <a:ext cx="10934303" cy="4953891"/>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lvl="1"/>
            <a:r>
              <a:rPr dirty="0" lang="en-US" sz="3200">
                <a:latin charset="0" panose="02020603050405020304" pitchFamily="18" typeface="Times New Roman"/>
                <a:cs charset="0" panose="02020603050405020304" pitchFamily="18" typeface="Times New Roman"/>
              </a:rPr>
              <a:t>Schmitt Trigger Calculations and Complete Circuit</a:t>
            </a:r>
            <a:endParaRPr dirty="0" lang="en-US" sz="2400">
              <a:latin charset="0" panose="02020603050405020304" pitchFamily="18" typeface="Times New Roman"/>
              <a:cs charset="0" panose="02020603050405020304" pitchFamily="18" typeface="Times New Roman"/>
            </a:endParaRPr>
          </a:p>
          <a:p>
            <a:pPr algn="just" lvl="3"/>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pic>
        <p:nvPicPr>
          <p:cNvPr descr="C:\Users\92332\Desktop\fyp1.jpg" id="12" name="Picture 11"/>
          <p:cNvPicPr/>
          <p:nvPr/>
        </p:nvPicPr>
        <p:blipFill rotWithShape="1">
          <a:blip cstate="print" r:embed="rId4">
            <a:extLst>
              <a:ext uri="{28A0092B-C50C-407E-A947-70E740481C1C}">
                <a14:useLocalDpi xmlns:a14="http://schemas.microsoft.com/office/drawing/2010/main" val="0"/>
              </a:ext>
            </a:extLst>
          </a:blip>
          <a:srcRect b="21"/>
          <a:stretch/>
        </p:blipFill>
        <p:spPr bwMode="auto">
          <a:xfrm>
            <a:off x="644810" y="2257515"/>
            <a:ext cx="2263804" cy="4265295"/>
          </a:xfrm>
          <a:prstGeom prst="rect">
            <a:avLst/>
          </a:prstGeom>
          <a:noFill/>
          <a:ln>
            <a:noFill/>
          </a:ln>
          <a:extLst>
            <a:ext uri="{53640926-AAD7-44D8-BBD7-CCE9431645EC}">
              <a14:shadowObscured xmlns:a14="http://schemas.microsoft.com/office/drawing/2010/main"/>
            </a:ext>
          </a:extLst>
        </p:spPr>
      </p:pic>
      <p:pic>
        <p:nvPicPr>
          <p:cNvPr descr="C:\Users\92332\Desktop\fyp2.jpg" id="13" name="Picture 12"/>
          <p:cNvPicPr/>
          <p:nvPr/>
        </p:nvPicPr>
        <p:blipFill rotWithShape="1">
          <a:blip cstate="print" r:embed="rId5">
            <a:extLst>
              <a:ext uri="{28A0092B-C50C-407E-A947-70E740481C1C}">
                <a14:useLocalDpi xmlns:a14="http://schemas.microsoft.com/office/drawing/2010/main" val="0"/>
              </a:ext>
            </a:extLst>
          </a:blip>
          <a:srcRect b="-30"/>
          <a:stretch/>
        </p:blipFill>
        <p:spPr bwMode="auto">
          <a:xfrm>
            <a:off x="2915581" y="2279740"/>
            <a:ext cx="2357862" cy="4225290"/>
          </a:xfrm>
          <a:prstGeom prst="rect">
            <a:avLst/>
          </a:prstGeom>
          <a:noFill/>
          <a:ln>
            <a:noFill/>
          </a:ln>
          <a:extLst>
            <a:ext uri="{53640926-AAD7-44D8-BBD7-CCE9431645EC}">
              <a14:shadowObscured xmlns:a14="http://schemas.microsoft.com/office/drawing/2010/main"/>
            </a:ext>
          </a:extLst>
        </p:spPr>
      </p:pic>
      <p:pic>
        <p:nvPicPr>
          <p:cNvPr descr="C:\Users\92332\Desktop\fyp3.jpg" id="14" name="Picture 13"/>
          <p:cNvPicPr/>
          <p:nvPr/>
        </p:nvPicPr>
        <p:blipFill rotWithShape="1">
          <a:blip cstate="print" r:embed="rId6">
            <a:extLst>
              <a:ext uri="{28A0092B-C50C-407E-A947-70E740481C1C}">
                <a14:useLocalDpi xmlns:a14="http://schemas.microsoft.com/office/drawing/2010/main" val="0"/>
              </a:ext>
            </a:extLst>
          </a:blip>
          <a:srcRect b="30" r="1"/>
          <a:stretch/>
        </p:blipFill>
        <p:spPr bwMode="auto">
          <a:xfrm>
            <a:off x="5280410" y="2257515"/>
            <a:ext cx="2518041" cy="4247515"/>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a:blip r:embed="rId7"/>
          <a:stretch>
            <a:fillRect/>
          </a:stretch>
        </p:blipFill>
        <p:spPr>
          <a:xfrm>
            <a:off x="8063289" y="2955251"/>
            <a:ext cx="3657600" cy="2181225"/>
          </a:xfrm>
          <a:prstGeom prst="rect">
            <a:avLst/>
          </a:prstGeom>
        </p:spPr>
      </p:pic>
      <p:sp>
        <p:nvSpPr>
          <p:cNvPr id="11" name="TextBox 10">
            <a:extLst>
              <a:ext uri="{FF2B5EF4-FFF2-40B4-BE49-F238E27FC236}">
                <a16:creationId xmlns:a16="http://schemas.microsoft.com/office/drawing/2014/main" id="{4E6135FA-6CF7-4B34-8024-BEE904424CE5}"/>
              </a:ext>
            </a:extLst>
          </p:cNvPr>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spTree>
    <p:extLst>
      <p:ext uri="{BB962C8B-B14F-4D97-AF65-F5344CB8AC3E}">
        <p14:creationId xmlns:p14="http://schemas.microsoft.com/office/powerpoint/2010/main" val="1358383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400">
        <p15:prstTrans prst="fallOver"/>
      </p:transition>
    </mc:Choice>
    <mc:Fallback xmlns="">
      <p:transition>
        <p:fade/>
      </p:transition>
    </mc:Fallback>
  </mc:AlternateContent>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4" y="483119"/>
            <a:ext cx="4922306" cy="758662"/>
          </a:xfrm>
        </p:spPr>
        <p:txBody>
          <a:bodyPr>
            <a:normAutofit fontScale="90000"/>
          </a:bodyPr>
          <a:lstStyle/>
          <a:p>
            <a:r>
              <a:rPr dirty="0" lang="en-US" sz="4800">
                <a:solidFill>
                  <a:srgbClr val="1E477B"/>
                </a:solidFill>
                <a:latin charset="0" panose="02020603050405020304" pitchFamily="18" typeface="Times New Roman"/>
                <a:cs charset="0" panose="02020603050405020304" pitchFamily="18" typeface="Times New Roman"/>
              </a:rPr>
              <a:t>Hardware Developed </a:t>
            </a:r>
          </a:p>
        </p:txBody>
      </p:sp>
      <p:sp>
        <p:nvSpPr>
          <p:cNvPr id="10" name="Subtitle 2"/>
          <p:cNvSpPr txBox="1">
            <a:spLocks/>
          </p:cNvSpPr>
          <p:nvPr/>
        </p:nvSpPr>
        <p:spPr>
          <a:xfrm>
            <a:off x="1131573" y="1579430"/>
            <a:ext cx="9749308" cy="4953891"/>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Motor Design:</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A2212/ T10 1400kV BLDC Motor</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Max. Efficiency Current: 6-12A</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Max. Watts: 180W</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Max Efficiency: 80% </a:t>
            </a:r>
            <a:endParaRPr dirty="0" lang="en-US" sz="3200">
              <a:latin charset="0" panose="02020603050405020304" pitchFamily="18" typeface="Times New Roman"/>
              <a:cs charset="0" panose="02020603050405020304" pitchFamily="18" typeface="Times New Roman"/>
            </a:endParaRPr>
          </a:p>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Prototype Setup:</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12V power supply</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BLDC</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ESC</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Arduino</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potentiometer</a:t>
            </a:r>
          </a:p>
          <a:p>
            <a:pPr algn="just" lvl="3"/>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pic>
        <p:nvPicPr>
          <p:cNvPr id="7" name="Picture 6">
            <a:extLst>
              <a:ext uri="{FF2B5EF4-FFF2-40B4-BE49-F238E27FC236}">
                <a16:creationId xmlns:a16="http://schemas.microsoft.com/office/drawing/2014/main" id="{624A74D9-BEF3-4B95-8FED-38657789C14D}"/>
              </a:ext>
            </a:extLst>
          </p:cNvPr>
          <p:cNvPicPr>
            <a:picLocks noChangeAspect="1"/>
          </p:cNvPicPr>
          <p:nvPr/>
        </p:nvPicPr>
        <p:blipFill>
          <a:blip r:embed="rId4"/>
          <a:stretch>
            <a:fillRect/>
          </a:stretch>
        </p:blipFill>
        <p:spPr>
          <a:xfrm>
            <a:off x="7439970" y="1473306"/>
            <a:ext cx="3766230" cy="1896214"/>
          </a:xfrm>
          <a:prstGeom prst="rect">
            <a:avLst/>
          </a:prstGeom>
        </p:spPr>
      </p:pic>
      <p:pic>
        <p:nvPicPr>
          <p:cNvPr id="12" name="Picture 11">
            <a:extLst>
              <a:ext uri="{FF2B5EF4-FFF2-40B4-BE49-F238E27FC236}">
                <a16:creationId xmlns:a16="http://schemas.microsoft.com/office/drawing/2014/main" id="{370134A2-5979-4F64-BC4F-C823FB33728C}"/>
              </a:ext>
            </a:extLst>
          </p:cNvPr>
          <p:cNvPicPr>
            <a:picLocks noChangeAspect="1"/>
          </p:cNvPicPr>
          <p:nvPr/>
        </p:nvPicPr>
        <p:blipFill>
          <a:blip r:embed="rId5"/>
          <a:stretch>
            <a:fillRect/>
          </a:stretch>
        </p:blipFill>
        <p:spPr>
          <a:xfrm>
            <a:off x="5296434" y="4224521"/>
            <a:ext cx="6619884" cy="1707038"/>
          </a:xfrm>
          <a:prstGeom prst="rect">
            <a:avLst/>
          </a:prstGeom>
        </p:spPr>
      </p:pic>
    </p:spTree>
    <p:extLst>
      <p:ext uri="{BB962C8B-B14F-4D97-AF65-F5344CB8AC3E}">
        <p14:creationId xmlns:p14="http://schemas.microsoft.com/office/powerpoint/2010/main" val="992106906"/>
      </p:ext>
    </p:extLst>
  </p:cSld>
  <p:clrMapOvr>
    <a:masterClrMapping/>
  </p:clrMapOvr>
  <mc:AlternateContent xmlns:mc="http://schemas.openxmlformats.org/markup-compatibility/2006" xmlns:p14="http://schemas.microsoft.com/office/powerpoint/2010/main">
    <mc:Choice Requires="p14">
      <p:transition p14:dur="200">
        <p14:switch dir="r"/>
      </p:transition>
    </mc:Choice>
    <mc:Fallback xmlns="">
      <p:transition>
        <p:fade/>
      </p:transition>
    </mc:Fallback>
  </mc:AlternateContent>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4" y="443363"/>
            <a:ext cx="4922306" cy="758662"/>
          </a:xfrm>
        </p:spPr>
        <p:txBody>
          <a:bodyPr>
            <a:normAutofit fontScale="90000"/>
          </a:bodyPr>
          <a:lstStyle/>
          <a:p>
            <a:r>
              <a:rPr dirty="0" lang="en-US" sz="4800">
                <a:solidFill>
                  <a:srgbClr val="1E477B"/>
                </a:solidFill>
                <a:latin charset="0" panose="02020603050405020304" pitchFamily="18" typeface="Times New Roman"/>
                <a:cs charset="0" panose="02020603050405020304" pitchFamily="18" typeface="Times New Roman"/>
              </a:rPr>
              <a:t>Hardware Developed </a:t>
            </a:r>
          </a:p>
        </p:txBody>
      </p:sp>
      <p:sp>
        <p:nvSpPr>
          <p:cNvPr id="10" name="Subtitle 2"/>
          <p:cNvSpPr txBox="1">
            <a:spLocks/>
          </p:cNvSpPr>
          <p:nvPr/>
        </p:nvSpPr>
        <p:spPr>
          <a:xfrm>
            <a:off x="1131573" y="1579430"/>
            <a:ext cx="9749308" cy="4953891"/>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Arduino Code for the Motor Setup:</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The following code configures the motor setup including power supply, BLDC, ESC, Arduino and potentiometer.</a:t>
            </a:r>
          </a:p>
          <a:p>
            <a:pPr algn="just" indent="-457200" marL="457200">
              <a:buFont charset="0" panose="020B0604020202020204" pitchFamily="34" typeface="Arial"/>
              <a:buChar char="•"/>
            </a:pPr>
            <a:endParaRPr dirty="0" lang="en-US" sz="3200">
              <a:latin charset="0" panose="02020603050405020304" pitchFamily="18" typeface="Times New Roman"/>
              <a:cs charset="0" panose="02020603050405020304" pitchFamily="18" typeface="Times New Roman"/>
            </a:endParaRPr>
          </a:p>
          <a:p>
            <a:pPr algn="just" indent="-457200" lvl="4" marL="22860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pic>
        <p:nvPicPr>
          <p:cNvPr id="3" name="Picture 2">
            <a:extLst>
              <a:ext uri="{FF2B5EF4-FFF2-40B4-BE49-F238E27FC236}">
                <a16:creationId xmlns:a16="http://schemas.microsoft.com/office/drawing/2014/main" id="{4578C3BF-C454-4748-AF43-EB9564FFA7BF}"/>
              </a:ext>
            </a:extLst>
          </p:cNvPr>
          <p:cNvPicPr>
            <a:picLocks noChangeAspect="1"/>
          </p:cNvPicPr>
          <p:nvPr/>
        </p:nvPicPr>
        <p:blipFill>
          <a:blip r:embed="rId4"/>
          <a:stretch>
            <a:fillRect/>
          </a:stretch>
        </p:blipFill>
        <p:spPr>
          <a:xfrm>
            <a:off x="746974" y="3026265"/>
            <a:ext cx="6157409" cy="2527890"/>
          </a:xfrm>
          <a:prstGeom prst="rect">
            <a:avLst/>
          </a:prstGeom>
        </p:spPr>
      </p:pic>
      <p:pic>
        <p:nvPicPr>
          <p:cNvPr id="5" name="Picture 4">
            <a:extLst>
              <a:ext uri="{FF2B5EF4-FFF2-40B4-BE49-F238E27FC236}">
                <a16:creationId xmlns:a16="http://schemas.microsoft.com/office/drawing/2014/main" id="{0901DB68-5950-4E0D-9AAD-D2658E5F279B}"/>
              </a:ext>
            </a:extLst>
          </p:cNvPr>
          <p:cNvPicPr>
            <a:picLocks noChangeAspect="1"/>
          </p:cNvPicPr>
          <p:nvPr/>
        </p:nvPicPr>
        <p:blipFill>
          <a:blip r:embed="rId5"/>
          <a:stretch>
            <a:fillRect/>
          </a:stretch>
        </p:blipFill>
        <p:spPr>
          <a:xfrm>
            <a:off x="7297489" y="3026264"/>
            <a:ext cx="4761989" cy="2527890"/>
          </a:xfrm>
          <a:prstGeom prst="rect">
            <a:avLst/>
          </a:prstGeom>
        </p:spPr>
      </p:pic>
    </p:spTree>
    <p:extLst>
      <p:ext uri="{BB962C8B-B14F-4D97-AF65-F5344CB8AC3E}">
        <p14:creationId xmlns:p14="http://schemas.microsoft.com/office/powerpoint/2010/main" val="811435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250" spd="slow">
        <p15:prstTrans prst="pageCurlDouble"/>
      </p:transition>
    </mc:Choice>
    <mc:Fallback xmlns="">
      <p:transition spd="slow">
        <p:fade/>
      </p:transition>
    </mc:Fallback>
  </mc:AlternateContent>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4" y="443363"/>
            <a:ext cx="4922306" cy="758662"/>
          </a:xfrm>
        </p:spPr>
        <p:txBody>
          <a:bodyPr>
            <a:normAutofit fontScale="90000"/>
          </a:bodyPr>
          <a:lstStyle/>
          <a:p>
            <a:r>
              <a:rPr dirty="0" lang="en-US" sz="4800">
                <a:solidFill>
                  <a:srgbClr val="1E477B"/>
                </a:solidFill>
                <a:latin charset="0" panose="02020603050405020304" pitchFamily="18" typeface="Times New Roman"/>
                <a:cs charset="0" panose="02020603050405020304" pitchFamily="18" typeface="Times New Roman"/>
              </a:rPr>
              <a:t>Hardware Developed </a:t>
            </a:r>
          </a:p>
        </p:txBody>
      </p:sp>
      <p:sp>
        <p:nvSpPr>
          <p:cNvPr id="10" name="Subtitle 2"/>
          <p:cNvSpPr txBox="1">
            <a:spLocks/>
          </p:cNvSpPr>
          <p:nvPr/>
        </p:nvSpPr>
        <p:spPr>
          <a:xfrm>
            <a:off x="1131573" y="1202024"/>
            <a:ext cx="9749308" cy="5331297"/>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Arduino Code for RPM calculation:</a:t>
            </a:r>
          </a:p>
          <a:p>
            <a:pPr algn="just" indent="-457200" lvl="1" marL="914400">
              <a:buFont charset="0" panose="020B0604020202020204" pitchFamily="34" typeface="Arial"/>
              <a:buChar char="•"/>
            </a:pPr>
            <a:endParaRPr dirty="0" lang="en-US">
              <a:latin charset="0" panose="02020603050405020304" pitchFamily="18" typeface="Times New Roman"/>
              <a:cs charset="0" panose="02020603050405020304" pitchFamily="18" typeface="Times New Roman"/>
            </a:endParaRPr>
          </a:p>
          <a:p>
            <a:pPr algn="just" indent="-457200" lvl="1" marL="914400">
              <a:buFont charset="0" panose="020B0604020202020204" pitchFamily="34" typeface="Arial"/>
              <a:buChar char="•"/>
            </a:pPr>
            <a:r>
              <a:rPr dirty="0" lang="en-US">
                <a:latin charset="0" panose="02020603050405020304" pitchFamily="18" typeface="Times New Roman"/>
                <a:cs charset="0" panose="02020603050405020304" pitchFamily="18" typeface="Times New Roman"/>
              </a:rPr>
              <a:t>The following code </a:t>
            </a:r>
          </a:p>
          <a:p>
            <a:pPr algn="just" lvl="1"/>
            <a:r>
              <a:rPr dirty="0" lang="en-US">
                <a:latin charset="0" panose="02020603050405020304" pitchFamily="18" typeface="Times New Roman"/>
                <a:cs charset="0" panose="02020603050405020304" pitchFamily="18" typeface="Times New Roman"/>
              </a:rPr>
              <a:t>	determines the rpm</a:t>
            </a:r>
          </a:p>
          <a:p>
            <a:pPr algn="just" lvl="1"/>
            <a:r>
              <a:rPr dirty="0" lang="en-US">
                <a:latin charset="0" panose="02020603050405020304" pitchFamily="18" typeface="Times New Roman"/>
                <a:cs charset="0" panose="02020603050405020304" pitchFamily="18" typeface="Times New Roman"/>
              </a:rPr>
              <a:t>	and frequency of the </a:t>
            </a:r>
          </a:p>
          <a:p>
            <a:pPr algn="just" lvl="1"/>
            <a:r>
              <a:rPr dirty="0" lang="en-US">
                <a:latin charset="0" panose="02020603050405020304" pitchFamily="18" typeface="Times New Roman"/>
                <a:cs charset="0" panose="02020603050405020304" pitchFamily="18" typeface="Times New Roman"/>
              </a:rPr>
              <a:t>	prototype e.g.</a:t>
            </a:r>
          </a:p>
          <a:p>
            <a:pPr algn="just" lvl="1"/>
            <a:endParaRPr dirty="0" lang="en-US">
              <a:latin charset="0" panose="02020603050405020304" pitchFamily="18" typeface="Times New Roman"/>
              <a:cs charset="0" panose="02020603050405020304" pitchFamily="18" typeface="Times New Roman"/>
            </a:endParaRPr>
          </a:p>
          <a:p>
            <a:pPr algn="just" lvl="1"/>
            <a:r>
              <a:rPr dirty="0" lang="en-US">
                <a:latin charset="0" panose="02020603050405020304" pitchFamily="18" typeface="Times New Roman"/>
                <a:cs charset="0" panose="02020603050405020304" pitchFamily="18" typeface="Times New Roman"/>
              </a:rPr>
              <a:t>	motor setup-&gt;IR sensor</a:t>
            </a:r>
          </a:p>
          <a:p>
            <a:pPr algn="just" lvl="1"/>
            <a:r>
              <a:rPr dirty="0" lang="en-US">
                <a:latin charset="0" panose="02020603050405020304" pitchFamily="18" typeface="Times New Roman"/>
                <a:cs charset="0" panose="02020603050405020304" pitchFamily="18" typeface="Times New Roman"/>
              </a:rPr>
              <a:t>	-&gt;signal conditioning-&gt;</a:t>
            </a:r>
          </a:p>
          <a:p>
            <a:pPr algn="just" lvl="1"/>
            <a:r>
              <a:rPr dirty="0" lang="en-US">
                <a:latin charset="0" panose="02020603050405020304" pitchFamily="18" typeface="Times New Roman"/>
                <a:cs charset="0" panose="02020603050405020304" pitchFamily="18" typeface="Times New Roman"/>
              </a:rPr>
              <a:t>	amplifier-&gt; comparator</a:t>
            </a: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pic>
        <p:nvPicPr>
          <p:cNvPr id="5" name="Picture 4">
            <a:extLst>
              <a:ext uri="{FF2B5EF4-FFF2-40B4-BE49-F238E27FC236}">
                <a16:creationId xmlns:a16="http://schemas.microsoft.com/office/drawing/2014/main" id="{10D328E4-A12D-41A4-99F0-675D0B0B289F}"/>
              </a:ext>
            </a:extLst>
          </p:cNvPr>
          <p:cNvPicPr>
            <a:picLocks noChangeAspect="1"/>
          </p:cNvPicPr>
          <p:nvPr/>
        </p:nvPicPr>
        <p:blipFill>
          <a:blip r:embed="rId4"/>
          <a:stretch>
            <a:fillRect/>
          </a:stretch>
        </p:blipFill>
        <p:spPr>
          <a:xfrm>
            <a:off x="4619571" y="1861173"/>
            <a:ext cx="3724222" cy="4075276"/>
          </a:xfrm>
          <a:prstGeom prst="rect">
            <a:avLst/>
          </a:prstGeom>
        </p:spPr>
      </p:pic>
      <p:pic>
        <p:nvPicPr>
          <p:cNvPr id="9" name="Picture 8">
            <a:extLst>
              <a:ext uri="{FF2B5EF4-FFF2-40B4-BE49-F238E27FC236}">
                <a16:creationId xmlns:a16="http://schemas.microsoft.com/office/drawing/2014/main" id="{EB5FD91D-5BC3-4D3D-8051-97E2FE66605C}"/>
              </a:ext>
            </a:extLst>
          </p:cNvPr>
          <p:cNvPicPr>
            <a:picLocks noChangeAspect="1"/>
          </p:cNvPicPr>
          <p:nvPr/>
        </p:nvPicPr>
        <p:blipFill>
          <a:blip r:embed="rId5"/>
          <a:stretch>
            <a:fillRect/>
          </a:stretch>
        </p:blipFill>
        <p:spPr>
          <a:xfrm>
            <a:off x="8536092" y="1866063"/>
            <a:ext cx="3260956" cy="4065496"/>
          </a:xfrm>
          <a:prstGeom prst="rect">
            <a:avLst/>
          </a:prstGeom>
        </p:spPr>
      </p:pic>
    </p:spTree>
    <p:extLst>
      <p:ext uri="{BB962C8B-B14F-4D97-AF65-F5344CB8AC3E}">
        <p14:creationId xmlns:p14="http://schemas.microsoft.com/office/powerpoint/2010/main" val="1446391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250" spd="slow">
        <p15:prstTrans prst="pageCurlDouble"/>
      </p:transition>
    </mc:Choice>
    <mc:Fallback xmlns="">
      <p:transition spd="slow">
        <p:fade/>
      </p:transition>
    </mc:Fallback>
  </mc:AlternateContent>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8">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4" y="443363"/>
            <a:ext cx="4922306" cy="758662"/>
          </a:xfrm>
        </p:spPr>
        <p:txBody>
          <a:bodyPr>
            <a:normAutofit fontScale="90000"/>
          </a:bodyPr>
          <a:lstStyle/>
          <a:p>
            <a:r>
              <a:rPr dirty="0" lang="en-US" sz="4800">
                <a:solidFill>
                  <a:srgbClr val="1E477B"/>
                </a:solidFill>
                <a:latin charset="0" panose="02020603050405020304" pitchFamily="18" typeface="Times New Roman"/>
                <a:cs charset="0" panose="02020603050405020304" pitchFamily="18" typeface="Times New Roman"/>
              </a:rPr>
              <a:t>Hardware Developed </a:t>
            </a:r>
          </a:p>
        </p:txBody>
      </p:sp>
      <p:sp>
        <p:nvSpPr>
          <p:cNvPr id="10" name="Subtitle 2"/>
          <p:cNvSpPr txBox="1">
            <a:spLocks/>
          </p:cNvSpPr>
          <p:nvPr/>
        </p:nvSpPr>
        <p:spPr>
          <a:xfrm>
            <a:off x="1131573" y="1202024"/>
            <a:ext cx="9749308" cy="5331297"/>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Prototype Final Testing:</a:t>
            </a:r>
          </a:p>
          <a:p>
            <a:pPr algn="just" indent="-457200" lvl="2" marL="1371600">
              <a:buFont charset="0" panose="020B0604020202020204" pitchFamily="34" typeface="Arial"/>
              <a:buChar char="•"/>
            </a:pPr>
            <a:r>
              <a:rPr dirty="0" lang="en-US" sz="2600">
                <a:latin charset="0" panose="02020603050405020304" pitchFamily="18" typeface="Times New Roman"/>
                <a:cs charset="0" panose="02020603050405020304" pitchFamily="18" typeface="Times New Roman"/>
              </a:rPr>
              <a:t>The final step in hardware was final testing of the prototype. The circuit was patched, motor was started and the Arduino codes helped us find the frequency and rpm of the spinning prototype.</a:t>
            </a:r>
          </a:p>
          <a:p>
            <a:pPr algn="just" lvl="3"/>
            <a:endParaRPr dirty="0" lang="en-US" sz="2400">
              <a:latin charset="0" panose="02020603050405020304" pitchFamily="18" typeface="Times New Roman"/>
              <a:cs charset="0" panose="02020603050405020304" pitchFamily="18" typeface="Times New Roman"/>
            </a:endParaRPr>
          </a:p>
          <a:p>
            <a:pPr algn="just" lvl="3"/>
            <a:endParaRPr dirty="0" lang="en-US" sz="2400">
              <a:latin charset="0" panose="02020603050405020304" pitchFamily="18" typeface="Times New Roman"/>
              <a:cs charset="0" panose="02020603050405020304" pitchFamily="18" typeface="Times New Roman"/>
            </a:endParaRP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9">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pic>
        <p:nvPicPr>
          <p:cNvPr id="2" name="1665862c-e86f-4b63-aaa5-196722fea960">
            <a:hlinkClick action="ppaction://media" r:id=""/>
            <a:extLst>
              <a:ext uri="{FF2B5EF4-FFF2-40B4-BE49-F238E27FC236}">
                <a16:creationId xmlns:a16="http://schemas.microsoft.com/office/drawing/2014/main" id="{503348C7-32AE-4812-B8C8-9EE42804A88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513060" y="3413998"/>
            <a:ext cx="3482009" cy="2411438"/>
          </a:xfrm>
          <a:prstGeom prst="rect">
            <a:avLst/>
          </a:prstGeom>
          <a:effectLst>
            <a:outerShdw algn="tl" blurRad="50800" dir="2700000" dist="38100" rotWithShape="0">
              <a:prstClr val="black">
                <a:alpha val="40000"/>
              </a:prstClr>
            </a:outerShdw>
          </a:effectLst>
        </p:spPr>
      </p:pic>
      <p:pic>
        <p:nvPicPr>
          <p:cNvPr id="3" name="a390af16-fee9-45e1-8352-47861b581229">
            <a:hlinkClick action="ppaction://media" r:id=""/>
            <a:extLst>
              <a:ext uri="{FF2B5EF4-FFF2-40B4-BE49-F238E27FC236}">
                <a16:creationId xmlns:a16="http://schemas.microsoft.com/office/drawing/2014/main" id="{E60AFF77-8EF8-4F31-AC3E-294A2E434323}"/>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993123" y="3429000"/>
            <a:ext cx="3508513" cy="2396435"/>
          </a:xfrm>
          <a:prstGeom prst="rect">
            <a:avLst/>
          </a:prstGeom>
        </p:spPr>
      </p:pic>
      <p:pic>
        <p:nvPicPr>
          <p:cNvPr id="16" name="87c9d3de-241d-4bc2-96a2-fcef585f852e">
            <a:hlinkClick action="ppaction://media" r:id=""/>
            <a:extLst>
              <a:ext uri="{FF2B5EF4-FFF2-40B4-BE49-F238E27FC236}">
                <a16:creationId xmlns:a16="http://schemas.microsoft.com/office/drawing/2014/main" id="{BF6FEA99-F674-4FB7-8F2A-4A07300903D8}"/>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8006493" y="3413998"/>
            <a:ext cx="3508513" cy="2411438"/>
          </a:xfrm>
          <a:prstGeom prst="rect">
            <a:avLst/>
          </a:prstGeom>
        </p:spPr>
      </p:pic>
    </p:spTree>
    <p:extLst>
      <p:ext uri="{BB962C8B-B14F-4D97-AF65-F5344CB8AC3E}">
        <p14:creationId xmlns:p14="http://schemas.microsoft.com/office/powerpoint/2010/main" val="2835485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250" spd="slow">
        <p15:prstTrans prst="pageCurlDouble"/>
      </p:transition>
    </mc:Choice>
    <mc:Fallback xmlns="">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31114" fill="hold" id="6"/>
                                        <p:tgtEl>
                                          <p:spTgt spid="2"/>
                                        </p:tgtEl>
                                      </p:cBhvr>
                                    </p:cmd>
                                  </p:childTnLst>
                                </p:cTn>
                              </p:par>
                            </p:childTnLst>
                          </p:cTn>
                        </p:par>
                        <p:par>
                          <p:cTn fill="hold" id="7">
                            <p:stCondLst>
                              <p:cond delay="31114"/>
                            </p:stCondLst>
                            <p:childTnLst>
                              <p:par>
                                <p:cTn fill="hold" id="8" nodeType="afterEffect" presetClass="mediacall" presetID="1" presetSubtype="0">
                                  <p:stCondLst>
                                    <p:cond delay="0"/>
                                  </p:stCondLst>
                                  <p:childTnLst>
                                    <p:cmd cmd="playFrom(0.0)" type="call">
                                      <p:cBhvr>
                                        <p:cTn dur="23614" fill="hold" id="9"/>
                                        <p:tgtEl>
                                          <p:spTgt spid="3"/>
                                        </p:tgtEl>
                                      </p:cBhvr>
                                    </p:cmd>
                                  </p:childTnLst>
                                </p:cTn>
                              </p:par>
                            </p:childTnLst>
                          </p:cTn>
                        </p:par>
                        <p:par>
                          <p:cTn fill="hold" id="10">
                            <p:stCondLst>
                              <p:cond delay="54728"/>
                            </p:stCondLst>
                            <p:childTnLst>
                              <p:par>
                                <p:cTn fill="hold" id="11" nodeType="afterEffect" presetClass="mediacall" presetID="1" presetSubtype="0">
                                  <p:stCondLst>
                                    <p:cond delay="0"/>
                                  </p:stCondLst>
                                  <p:childTnLst>
                                    <p:cmd cmd="playFrom(0.0)" type="call">
                                      <p:cBhvr>
                                        <p:cTn dur="84799" fill="hold" id="12"/>
                                        <p:tgtEl>
                                          <p:spTgt spid="16"/>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mute="1" vol="20000">
                <p:cTn display="0" fill="remove" id="13">
                  <p:stCondLst>
                    <p:cond delay="indefinite"/>
                  </p:stCondLst>
                </p:cTn>
                <p:tgtEl>
                  <p:spTgt spid="2"/>
                </p:tgtEl>
              </p:cMediaNode>
            </p:video>
            <p:seq concurrent="1" nextAc="seek">
              <p:cTn evtFilter="cancelBubble" fill="hold" id="14" nodeType="interactiveSeq" restart="whenNotActive">
                <p:stCondLst>
                  <p:cond delay="0" evt="onClick">
                    <p:tgtEl>
                      <p:spTgt spid="2"/>
                    </p:tgtEl>
                  </p:cond>
                </p:stCondLst>
                <p:endSync delay="0" evt="end">
                  <p:rtn val="all"/>
                </p:endSync>
                <p:childTnLst>
                  <p:par>
                    <p:cTn fill="hold" id="15">
                      <p:stCondLst>
                        <p:cond delay="0"/>
                      </p:stCondLst>
                      <p:childTnLst>
                        <p:par>
                          <p:cTn fill="hold" id="16">
                            <p:stCondLst>
                              <p:cond delay="0"/>
                            </p:stCondLst>
                            <p:childTnLst>
                              <p:par>
                                <p:cTn fill="hold" id="17" nodeType="clickEffect" presetClass="mediacall" presetID="2" presetSubtype="0">
                                  <p:stCondLst>
                                    <p:cond delay="0"/>
                                  </p:stCondLst>
                                  <p:childTnLst>
                                    <p:cmd cmd="togglePause" type="call">
                                      <p:cBhvr>
                                        <p:cTn dur="1" fill="hold" id="18"/>
                                        <p:tgtEl>
                                          <p:spTgt spid="2"/>
                                        </p:tgtEl>
                                      </p:cBhvr>
                                    </p:cmd>
                                  </p:childTnLst>
                                </p:cTn>
                              </p:par>
                            </p:childTnLst>
                          </p:cTn>
                        </p:par>
                      </p:childTnLst>
                    </p:cTn>
                  </p:par>
                </p:childTnLst>
              </p:cTn>
              <p:nextCondLst>
                <p:cond delay="0" evt="onClick">
                  <p:tgtEl>
                    <p:spTgt spid="2"/>
                  </p:tgtEl>
                </p:cond>
              </p:nextCondLst>
            </p:seq>
            <p:video>
              <p:cMediaNode mute="1" vol="80000">
                <p:cTn display="0" fill="remove" id="19">
                  <p:stCondLst>
                    <p:cond delay="indefinite"/>
                  </p:stCondLst>
                </p:cTn>
                <p:tgtEl>
                  <p:spTgt spid="3"/>
                </p:tgtEl>
              </p:cMediaNode>
            </p:video>
            <p:seq concurrent="1" nextAc="seek">
              <p:cTn evtFilter="cancelBubble" fill="hold" id="20" nodeType="interactiveSeq" restart="whenNotActive">
                <p:stCondLst>
                  <p:cond delay="0" evt="onClick">
                    <p:tgtEl>
                      <p:spTgt spid="3"/>
                    </p:tgtEl>
                  </p:cond>
                </p:stCondLst>
                <p:endSync delay="0" evt="end">
                  <p:rtn val="all"/>
                </p:endSync>
                <p:childTnLst>
                  <p:par>
                    <p:cTn fill="hold" id="21">
                      <p:stCondLst>
                        <p:cond delay="0"/>
                      </p:stCondLst>
                      <p:childTnLst>
                        <p:par>
                          <p:cTn fill="hold" id="22">
                            <p:stCondLst>
                              <p:cond delay="0"/>
                            </p:stCondLst>
                            <p:childTnLst>
                              <p:par>
                                <p:cTn fill="hold" id="23" nodeType="clickEffect" presetClass="mediacall" presetID="2" presetSubtype="0">
                                  <p:stCondLst>
                                    <p:cond delay="0"/>
                                  </p:stCondLst>
                                  <p:childTnLst>
                                    <p:cmd cmd="togglePause" type="call">
                                      <p:cBhvr>
                                        <p:cTn dur="1" fill="hold" id="24"/>
                                        <p:tgtEl>
                                          <p:spTgt spid="3"/>
                                        </p:tgtEl>
                                      </p:cBhvr>
                                    </p:cmd>
                                  </p:childTnLst>
                                </p:cTn>
                              </p:par>
                            </p:childTnLst>
                          </p:cTn>
                        </p:par>
                      </p:childTnLst>
                    </p:cTn>
                  </p:par>
                </p:childTnLst>
              </p:cTn>
              <p:nextCondLst>
                <p:cond delay="0" evt="onClick">
                  <p:tgtEl>
                    <p:spTgt spid="3"/>
                  </p:tgtEl>
                </p:cond>
              </p:nextCondLst>
            </p:seq>
            <p:video>
              <p:cMediaNode mute="1" vol="80000">
                <p:cTn display="0" fill="remove" id="25">
                  <p:stCondLst>
                    <p:cond delay="indefinite"/>
                  </p:stCondLst>
                </p:cTn>
                <p:tgtEl>
                  <p:spTgt spid="16"/>
                </p:tgtEl>
              </p:cMediaNode>
            </p:video>
            <p:seq concurrent="1" nextAc="seek">
              <p:cTn evtFilter="cancelBubble" fill="hold" id="26" nodeType="interactiveSeq" restart="whenNotActive">
                <p:stCondLst>
                  <p:cond delay="0" evt="onClick">
                    <p:tgtEl>
                      <p:spTgt spid="16"/>
                    </p:tgtEl>
                  </p:cond>
                </p:stCondLst>
                <p:endSync delay="0" evt="end">
                  <p:rtn val="all"/>
                </p:endSync>
                <p:childTnLst>
                  <p:par>
                    <p:cTn fill="hold" id="27">
                      <p:stCondLst>
                        <p:cond delay="0"/>
                      </p:stCondLst>
                      <p:childTnLst>
                        <p:par>
                          <p:cTn fill="hold" id="28">
                            <p:stCondLst>
                              <p:cond delay="0"/>
                            </p:stCondLst>
                            <p:childTnLst>
                              <p:par>
                                <p:cTn fill="hold" id="29" nodeType="clickEffect" presetClass="mediacall" presetID="2" presetSubtype="0">
                                  <p:stCondLst>
                                    <p:cond delay="0"/>
                                  </p:stCondLst>
                                  <p:childTnLst>
                                    <p:cmd cmd="togglePause" type="call">
                                      <p:cBhvr>
                                        <p:cTn dur="1" fill="hold" id="30"/>
                                        <p:tgtEl>
                                          <p:spTgt spid="16"/>
                                        </p:tgtEl>
                                      </p:cBhvr>
                                    </p:cmd>
                                  </p:childTnLst>
                                </p:cTn>
                              </p:par>
                            </p:childTnLst>
                          </p:cTn>
                        </p:par>
                      </p:childTnLst>
                    </p:cTn>
                  </p:par>
                </p:childTnLst>
              </p:cTn>
              <p:nextCondLst>
                <p:cond delay="0" evt="onClick">
                  <p:tgtEl>
                    <p:spTgt spid="16"/>
                  </p:tgtEl>
                </p:cond>
              </p:nextCondLst>
            </p:seq>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4" y="443363"/>
            <a:ext cx="4922306" cy="758662"/>
          </a:xfrm>
        </p:spPr>
        <p:txBody>
          <a:bodyPr>
            <a:normAutofit fontScale="90000"/>
          </a:bodyPr>
          <a:lstStyle/>
          <a:p>
            <a:r>
              <a:rPr dirty="0" lang="en-US" sz="4800">
                <a:solidFill>
                  <a:srgbClr val="1E477B"/>
                </a:solidFill>
                <a:latin charset="0" panose="02020603050405020304" pitchFamily="18" typeface="Times New Roman"/>
                <a:cs charset="0" panose="02020603050405020304" pitchFamily="18" typeface="Times New Roman"/>
              </a:rPr>
              <a:t>Software Developed </a:t>
            </a:r>
          </a:p>
        </p:txBody>
      </p:sp>
      <p:sp>
        <p:nvSpPr>
          <p:cNvPr id="10" name="Subtitle 2"/>
          <p:cNvSpPr txBox="1">
            <a:spLocks/>
          </p:cNvSpPr>
          <p:nvPr/>
        </p:nvSpPr>
        <p:spPr>
          <a:xfrm>
            <a:off x="1131573" y="1212534"/>
            <a:ext cx="9749308" cy="5331297"/>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lvl="3"/>
            <a:endParaRPr dirty="0" lang="en-US" sz="2400">
              <a:latin charset="0" panose="02020603050405020304" pitchFamily="18" typeface="Times New Roman"/>
              <a:cs charset="0" panose="02020603050405020304" pitchFamily="18" typeface="Times New Roman"/>
            </a:endParaRP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
        <p:nvSpPr>
          <p:cNvPr id="12" name="TextBox 11">
            <a:extLst>
              <a:ext uri="{FF2B5EF4-FFF2-40B4-BE49-F238E27FC236}">
                <a16:creationId xmlns:a16="http://schemas.microsoft.com/office/drawing/2014/main" id="{1E1C1C7D-D7F7-4FE4-AB77-ADB2D127A9F2}"/>
              </a:ext>
            </a:extLst>
          </p:cNvPr>
          <p:cNvSpPr txBox="1"/>
          <p:nvPr/>
        </p:nvSpPr>
        <p:spPr>
          <a:xfrm>
            <a:off x="1246983" y="1247326"/>
            <a:ext cx="6183296" cy="584775"/>
          </a:xfrm>
          <a:prstGeom prst="rect">
            <a:avLst/>
          </a:prstGeom>
          <a:noFill/>
        </p:spPr>
        <p:txBody>
          <a:bodyPr wrap="square">
            <a:spAutoFit/>
          </a:bodyPr>
          <a:lstStyle/>
          <a:p>
            <a:r>
              <a:rPr dirty="0" lang="en-US" sz="3200"/>
              <a:t>Master/Slave Nomenclature</a:t>
            </a:r>
          </a:p>
        </p:txBody>
      </p:sp>
      <p:sp>
        <p:nvSpPr>
          <p:cNvPr id="13" name="TextBox 12">
            <a:extLst>
              <a:ext uri="{FF2B5EF4-FFF2-40B4-BE49-F238E27FC236}">
                <a16:creationId xmlns:a16="http://schemas.microsoft.com/office/drawing/2014/main" id="{40715422-8659-4265-A393-5F103E3A7632}"/>
              </a:ext>
            </a:extLst>
          </p:cNvPr>
          <p:cNvSpPr txBox="1"/>
          <p:nvPr/>
        </p:nvSpPr>
        <p:spPr>
          <a:xfrm>
            <a:off x="1555813" y="1859338"/>
            <a:ext cx="6183296" cy="4154984"/>
          </a:xfrm>
          <a:prstGeom prst="rect">
            <a:avLst/>
          </a:prstGeom>
          <a:noFill/>
        </p:spPr>
        <p:txBody>
          <a:bodyPr wrap="square">
            <a:spAutoFit/>
          </a:bodyPr>
          <a:lstStyle/>
          <a:p>
            <a:pPr indent="-285750" marL="285750">
              <a:buFont charset="0" panose="020B0604020202020204" pitchFamily="34" typeface="Arial"/>
              <a:buChar char="•"/>
            </a:pPr>
            <a:r>
              <a:rPr dirty="0" lang="en-US" sz="2200"/>
              <a:t>In our project, the rpm of each spindle is recorded by micro-controller called Slave.</a:t>
            </a:r>
          </a:p>
          <a:p>
            <a:pPr indent="-285750" marL="285750">
              <a:buFont charset="0" panose="020B0604020202020204" pitchFamily="34" typeface="Arial"/>
              <a:buChar char="•"/>
            </a:pPr>
            <a:r>
              <a:rPr dirty="0" lang="en-US" sz="2200"/>
              <a:t>Four spindles are connected to one slave and 24 slaves are connected to one micro-controller called Master.</a:t>
            </a:r>
          </a:p>
          <a:p>
            <a:pPr indent="-285750" marL="285750">
              <a:buFont charset="0" panose="020B0604020202020204" pitchFamily="34" typeface="Arial"/>
              <a:buChar char="•"/>
            </a:pPr>
            <a:r>
              <a:rPr dirty="0" lang="en-US" sz="2200"/>
              <a:t>This whole network of Master/Slave is connected in Modbus configuration and RS-485 protocol is followed for the communication.</a:t>
            </a:r>
          </a:p>
          <a:p>
            <a:pPr indent="-285750" marL="285750">
              <a:buFont charset="0" panose="020B0604020202020204" pitchFamily="34" typeface="Arial"/>
              <a:buChar char="•"/>
            </a:pPr>
            <a:r>
              <a:rPr dirty="0" lang="en-US" sz="2200"/>
              <a:t>Four master controllers are joined with one R-pi to gather all the data and upload it to cloud.</a:t>
            </a:r>
          </a:p>
          <a:p>
            <a:pPr indent="-285750" marL="285750">
              <a:buFont charset="0" panose="020B0604020202020204" pitchFamily="34" typeface="Arial"/>
              <a:buChar char="•"/>
            </a:pPr>
            <a:r>
              <a:rPr dirty="0" lang="en-US" sz="2200"/>
              <a:t>The Master acts according to slave data and notify the operator about the fault</a:t>
            </a:r>
          </a:p>
        </p:txBody>
      </p:sp>
      <p:pic>
        <p:nvPicPr>
          <p:cNvPr descr="Arduino master/slave communication using RS485 - Arduino Stack Exchange" id="14" name="Picture 13">
            <a:extLst>
              <a:ext uri="{FF2B5EF4-FFF2-40B4-BE49-F238E27FC236}">
                <a16:creationId xmlns:a16="http://schemas.microsoft.com/office/drawing/2014/main" id="{EE6A8FCC-985B-44CA-8595-AB18B5E5B442}"/>
              </a:ext>
            </a:extLst>
          </p:cNvPr>
          <p:cNvPicPr>
            <a:picLocks noChangeArrowheads="1" noChangeAspect="1" noGrp="1"/>
          </p:cNvPicPr>
          <p:nvPr/>
        </p:nvPicPr>
        <p:blipFill>
          <a:blip cstate="print" r:embed="rId4">
            <a:extLst>
              <a:ext uri="{28A0092B-C50C-407E-A947-70E740481C1C}">
                <a14:useLocalDpi xmlns:a14="http://schemas.microsoft.com/office/drawing/2010/main" val="0"/>
              </a:ext>
            </a:extLst>
          </a:blip>
          <a:srcRect/>
          <a:stretch>
            <a:fillRect/>
          </a:stretch>
        </p:blipFill>
        <p:spPr bwMode="auto">
          <a:xfrm>
            <a:off x="7648157" y="2334827"/>
            <a:ext cx="4215897" cy="20269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3F6F8D9-6002-4149-BCB7-BAA912A8694C}"/>
              </a:ext>
            </a:extLst>
          </p:cNvPr>
          <p:cNvSpPr txBox="1"/>
          <p:nvPr/>
        </p:nvSpPr>
        <p:spPr>
          <a:xfrm>
            <a:off x="8677609" y="4511417"/>
            <a:ext cx="2156991" cy="369332"/>
          </a:xfrm>
          <a:prstGeom prst="rect">
            <a:avLst/>
          </a:prstGeom>
          <a:noFill/>
        </p:spPr>
        <p:txBody>
          <a:bodyPr rtlCol="0" wrap="square">
            <a:spAutoFit/>
          </a:bodyPr>
          <a:lstStyle/>
          <a:p>
            <a:pPr algn="ctr"/>
            <a:r>
              <a:rPr dirty="0" lang="en-US"/>
              <a:t>Figure: Modbus</a:t>
            </a:r>
          </a:p>
        </p:txBody>
      </p:sp>
    </p:spTree>
    <p:extLst>
      <p:ext uri="{BB962C8B-B14F-4D97-AF65-F5344CB8AC3E}">
        <p14:creationId xmlns:p14="http://schemas.microsoft.com/office/powerpoint/2010/main" val="2904935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250" spd="slow">
        <p15:prstTrans prst="pageCurlDouble"/>
      </p:transition>
    </mc:Choice>
    <mc:Fallback xmlns="">
      <p:transition spd="slow">
        <p:fade/>
      </p:transition>
    </mc:Fallback>
  </mc:AlternateContent>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10" name="Subtitle 2"/>
          <p:cNvSpPr txBox="1">
            <a:spLocks/>
          </p:cNvSpPr>
          <p:nvPr/>
        </p:nvSpPr>
        <p:spPr>
          <a:xfrm>
            <a:off x="1131573" y="1202024"/>
            <a:ext cx="9749308" cy="5331297"/>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lvl="3"/>
            <a:endParaRPr dirty="0" lang="en-US" sz="2400">
              <a:latin charset="0" panose="02020603050405020304" pitchFamily="18" typeface="Times New Roman"/>
              <a:cs charset="0" panose="02020603050405020304" pitchFamily="18" typeface="Times New Roman"/>
            </a:endParaRP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
        <p:nvSpPr>
          <p:cNvPr id="15" name="Title 1">
            <a:extLst>
              <a:ext uri="{FF2B5EF4-FFF2-40B4-BE49-F238E27FC236}">
                <a16:creationId xmlns:a16="http://schemas.microsoft.com/office/drawing/2014/main" id="{810B7F91-7F4F-43A9-B037-1388957EA5DC}"/>
              </a:ext>
            </a:extLst>
          </p:cNvPr>
          <p:cNvSpPr>
            <a:spLocks noGrp="1"/>
          </p:cNvSpPr>
          <p:nvPr/>
        </p:nvSpPr>
        <p:spPr>
          <a:xfrm>
            <a:off x="838200" y="523081"/>
            <a:ext cx="10515600" cy="1325563"/>
          </a:xfrm>
          <a:prstGeom prst="rect">
            <a:avLst/>
          </a:prstGeom>
        </p:spPr>
        <p:txBody>
          <a:bodyPr anchor="ctr" bIns="45720" lIns="91440" rIns="91440" rtlCol="0" tIns="45720" vert="horz">
            <a:normAutofit/>
          </a:bodyPr>
          <a:lstStyle>
            <a:lvl1pPr algn="l" defTabSz="914400" eaLnBrk="1" hangingPunct="1" latinLnBrk="0" rtl="0">
              <a:lnSpc>
                <a:spcPct val="90000"/>
              </a:lnSpc>
              <a:spcBef>
                <a:spcPct val="0"/>
              </a:spcBef>
              <a:buNone/>
              <a:defRPr kern="1200" sz="4400">
                <a:solidFill>
                  <a:schemeClr val="tx1"/>
                </a:solidFill>
                <a:latin typeface="+mj-lt"/>
                <a:ea typeface="+mj-ea"/>
                <a:cs typeface="+mj-cs"/>
              </a:defRPr>
            </a:lvl1pPr>
          </a:lstStyle>
          <a:p>
            <a:r>
              <a:rPr dirty="0" lang="en-US" sz="4300">
                <a:solidFill>
                  <a:srgbClr val="1E477B"/>
                </a:solidFill>
                <a:latin charset="0" panose="02020603050405020304" pitchFamily="18" typeface="Times New Roman"/>
                <a:cs charset="0" panose="02020603050405020304" pitchFamily="18" typeface="Times New Roman"/>
              </a:rPr>
              <a:t>Serial Communication</a:t>
            </a:r>
            <a:endParaRPr dirty="0" lang="en-US" sz="4300"/>
          </a:p>
        </p:txBody>
      </p:sp>
      <p:sp>
        <p:nvSpPr>
          <p:cNvPr id="16" name="Content Placeholder 2">
            <a:extLst>
              <a:ext uri="{FF2B5EF4-FFF2-40B4-BE49-F238E27FC236}">
                <a16:creationId xmlns:a16="http://schemas.microsoft.com/office/drawing/2014/main" id="{C794F8CF-DC7E-4E8B-BE79-1352C26C7055}"/>
              </a:ext>
            </a:extLst>
          </p:cNvPr>
          <p:cNvSpPr>
            <a:spLocks noGrp="1"/>
          </p:cNvSpPr>
          <p:nvPr/>
        </p:nvSpPr>
        <p:spPr>
          <a:xfrm>
            <a:off x="1131573" y="1848644"/>
            <a:ext cx="6574654" cy="4351338"/>
          </a:xfrm>
          <a:prstGeom prst="rect">
            <a:avLst/>
          </a:prstGeom>
        </p:spPr>
        <p:txBody>
          <a:bodyPr bIns="45720" lIns="91440" rIns="91440" rtlCol="0" tIns="45720" vert="horz">
            <a:norm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r>
              <a:rPr dirty="0" lang="en-US" sz="2400"/>
              <a:t>The communication between master and slaves is serial with baud rate of 9600</a:t>
            </a:r>
          </a:p>
          <a:p>
            <a:r>
              <a:rPr dirty="0" lang="en-US" sz="2400"/>
              <a:t>Master sends request to each slave which comprises of the slave id and function code </a:t>
            </a:r>
          </a:p>
          <a:p>
            <a:r>
              <a:rPr dirty="0" lang="en-US" sz="2400"/>
              <a:t>Upon matching with the id, the directed slave sends it data, rpm and timestamp, in byte array/data frame</a:t>
            </a:r>
          </a:p>
          <a:p>
            <a:r>
              <a:rPr dirty="0" lang="en-US" sz="2400"/>
              <a:t>The data frame/byte array varies according to the function code in master’s request i.e. what data is requested from the salve</a:t>
            </a:r>
          </a:p>
          <a:p>
            <a:r>
              <a:rPr dirty="0" lang="en-US" sz="2400"/>
              <a:t>Master repeats this process after every 0.5s</a:t>
            </a:r>
          </a:p>
        </p:txBody>
      </p:sp>
    </p:spTree>
    <p:extLst>
      <p:ext uri="{BB962C8B-B14F-4D97-AF65-F5344CB8AC3E}">
        <p14:creationId xmlns:p14="http://schemas.microsoft.com/office/powerpoint/2010/main" val="538334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250" spd="slow">
        <p15:prstTrans prst="pageCurlDouble"/>
      </p:transition>
    </mc:Choice>
    <mc:Fallback xmlns="">
      <p:transition spd="slow">
        <p:fade/>
      </p:transition>
    </mc:Fallback>
  </mc:AlternateContent>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900B77-88AA-4498-948E-7389D42EE6CC}"/>
              </a:ext>
            </a:extLst>
          </p:cNvPr>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10" name="Title 1">
            <a:extLst>
              <a:ext uri="{FF2B5EF4-FFF2-40B4-BE49-F238E27FC236}">
                <a16:creationId xmlns:a16="http://schemas.microsoft.com/office/drawing/2014/main" id="{DB243B40-3DB9-4991-A105-77690C75E6BA}"/>
              </a:ext>
            </a:extLst>
          </p:cNvPr>
          <p:cNvSpPr>
            <a:spLocks noGrp="1"/>
          </p:cNvSpPr>
          <p:nvPr>
            <p:ph type="ctrTitle"/>
          </p:nvPr>
        </p:nvSpPr>
        <p:spPr>
          <a:xfrm>
            <a:off x="706571" y="272613"/>
            <a:ext cx="7572905" cy="758662"/>
          </a:xfrm>
        </p:spPr>
        <p:txBody>
          <a:bodyPr>
            <a:normAutofit fontScale="90000"/>
          </a:bodyPr>
          <a:lstStyle/>
          <a:p>
            <a:r>
              <a:rPr dirty="0" lang="en-US" sz="4800">
                <a:solidFill>
                  <a:srgbClr val="1E477B"/>
                </a:solidFill>
                <a:latin charset="0" panose="02020603050405020304" pitchFamily="18" typeface="Times New Roman"/>
                <a:cs charset="0" panose="02020603050405020304" pitchFamily="18" typeface="Times New Roman"/>
              </a:rPr>
              <a:t>Master – R-Pi Communication</a:t>
            </a:r>
          </a:p>
        </p:txBody>
      </p:sp>
      <p:sp>
        <p:nvSpPr>
          <p:cNvPr id="11" name="Subtitle 2">
            <a:extLst>
              <a:ext uri="{FF2B5EF4-FFF2-40B4-BE49-F238E27FC236}">
                <a16:creationId xmlns:a16="http://schemas.microsoft.com/office/drawing/2014/main" id="{19864640-5235-4419-BA07-F771BC7CB278}"/>
              </a:ext>
            </a:extLst>
          </p:cNvPr>
          <p:cNvSpPr txBox="1">
            <a:spLocks/>
          </p:cNvSpPr>
          <p:nvPr/>
        </p:nvSpPr>
        <p:spPr>
          <a:xfrm>
            <a:off x="1131573" y="1579431"/>
            <a:ext cx="9749308" cy="4014478"/>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R-Pi is used to transferred data to Cloud</a:t>
            </a:r>
          </a:p>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4 Masters are connected to 1 R-Pi</a:t>
            </a:r>
          </a:p>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Protocol used for Communication is RS485</a:t>
            </a:r>
          </a:p>
          <a:p>
            <a:pPr algn="just"/>
            <a:endParaRPr dirty="0" lang="en-US" sz="3200">
              <a:latin charset="0" panose="02020603050405020304" pitchFamily="18" typeface="Times New Roman"/>
              <a:cs charset="0" panose="02020603050405020304" pitchFamily="18" typeface="Times New Roman"/>
            </a:endParaRPr>
          </a:p>
        </p:txBody>
      </p:sp>
      <p:sp>
        <p:nvSpPr>
          <p:cNvPr id="12" name="TextBox 11">
            <a:extLst>
              <a:ext uri="{FF2B5EF4-FFF2-40B4-BE49-F238E27FC236}">
                <a16:creationId xmlns:a16="http://schemas.microsoft.com/office/drawing/2014/main" id="{236DADF1-133C-495B-B3B2-DEAD78E1BDD6}"/>
              </a:ext>
            </a:extLst>
          </p:cNvPr>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13" name="Picture 12">
            <a:extLst>
              <a:ext uri="{FF2B5EF4-FFF2-40B4-BE49-F238E27FC236}">
                <a16:creationId xmlns:a16="http://schemas.microsoft.com/office/drawing/2014/main" id="{8399C8FC-D20F-42AE-80B5-1AE615880C4E}"/>
              </a:ext>
            </a:extLst>
          </p:cNvPr>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pic>
        <p:nvPicPr>
          <p:cNvPr id="14" name="Picture 13">
            <a:extLst>
              <a:ext uri="{FF2B5EF4-FFF2-40B4-BE49-F238E27FC236}">
                <a16:creationId xmlns:a16="http://schemas.microsoft.com/office/drawing/2014/main" id="{CBE9B073-2487-4155-B11C-231FF41270F5}"/>
              </a:ext>
            </a:extLst>
          </p:cNvPr>
          <p:cNvPicPr/>
          <p:nvPr/>
        </p:nvPicPr>
        <p:blipFill>
          <a:blip r:embed="rId4"/>
          <a:stretch>
            <a:fillRect/>
          </a:stretch>
        </p:blipFill>
        <p:spPr>
          <a:xfrm>
            <a:off x="1585519" y="3428999"/>
            <a:ext cx="9020962" cy="2622651"/>
          </a:xfrm>
          <a:prstGeom prst="rect">
            <a:avLst/>
          </a:prstGeom>
        </p:spPr>
      </p:pic>
    </p:spTree>
    <p:extLst>
      <p:ext uri="{BB962C8B-B14F-4D97-AF65-F5344CB8AC3E}">
        <p14:creationId xmlns:p14="http://schemas.microsoft.com/office/powerpoint/2010/main" val="144499754"/>
      </p:ext>
    </p:extLst>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BEF22D-9F3C-419A-A4FA-3206B4AF2736}"/>
              </a:ext>
            </a:extLst>
          </p:cNvPr>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5" name="Title 1">
            <a:extLst>
              <a:ext uri="{FF2B5EF4-FFF2-40B4-BE49-F238E27FC236}">
                <a16:creationId xmlns:a16="http://schemas.microsoft.com/office/drawing/2014/main" id="{F543DAD2-26F1-4BD9-8414-A254A34EBB33}"/>
              </a:ext>
            </a:extLst>
          </p:cNvPr>
          <p:cNvSpPr txBox="1">
            <a:spLocks/>
          </p:cNvSpPr>
          <p:nvPr/>
        </p:nvSpPr>
        <p:spPr>
          <a:xfrm>
            <a:off x="697694" y="277427"/>
            <a:ext cx="7572905" cy="758662"/>
          </a:xfrm>
          <a:prstGeom prst="rect">
            <a:avLst/>
          </a:prstGeom>
        </p:spPr>
        <p:txBody>
          <a:bodyPr anchor="ctr" bIns="45720" lIns="91440" rIns="91440" rtlCol="0" tIns="45720" vert="horz">
            <a:normAutofit fontScale="97500"/>
          </a:bodyPr>
          <a:lstStyle>
            <a:lvl1pPr algn="l" defTabSz="914400" eaLnBrk="1" hangingPunct="1" latinLnBrk="0" rtl="0">
              <a:lnSpc>
                <a:spcPct val="90000"/>
              </a:lnSpc>
              <a:spcBef>
                <a:spcPct val="0"/>
              </a:spcBef>
              <a:buNone/>
              <a:defRPr kern="1200" sz="4400">
                <a:solidFill>
                  <a:schemeClr val="tx1"/>
                </a:solidFill>
                <a:latin typeface="+mj-lt"/>
                <a:ea typeface="+mj-ea"/>
                <a:cs typeface="+mj-cs"/>
              </a:defRPr>
            </a:lvl1pPr>
          </a:lstStyle>
          <a:p>
            <a:r>
              <a:rPr dirty="0" lang="en-US" sz="4800">
                <a:solidFill>
                  <a:srgbClr val="1E477B"/>
                </a:solidFill>
                <a:latin charset="0" panose="02020603050405020304" pitchFamily="18" typeface="Times New Roman"/>
                <a:cs charset="0" panose="02020603050405020304" pitchFamily="18" typeface="Times New Roman"/>
              </a:rPr>
              <a:t>R-Pi to Cloud</a:t>
            </a:r>
          </a:p>
        </p:txBody>
      </p:sp>
      <p:sp>
        <p:nvSpPr>
          <p:cNvPr id="6" name="Subtitle 2">
            <a:extLst>
              <a:ext uri="{FF2B5EF4-FFF2-40B4-BE49-F238E27FC236}">
                <a16:creationId xmlns:a16="http://schemas.microsoft.com/office/drawing/2014/main" id="{460CB607-8DB6-4E66-B12A-29DE2742CC56}"/>
              </a:ext>
            </a:extLst>
          </p:cNvPr>
          <p:cNvSpPr txBox="1">
            <a:spLocks/>
          </p:cNvSpPr>
          <p:nvPr/>
        </p:nvSpPr>
        <p:spPr>
          <a:xfrm>
            <a:off x="1131573" y="1579431"/>
            <a:ext cx="9749308" cy="4014478"/>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MQTT is used to transfer</a:t>
            </a:r>
          </a:p>
          <a:p>
            <a:pPr algn="just"/>
            <a:r>
              <a:rPr dirty="0" lang="en-US" sz="3200">
                <a:latin charset="0" panose="02020603050405020304" pitchFamily="18" typeface="Times New Roman"/>
                <a:cs charset="0" panose="02020603050405020304" pitchFamily="18" typeface="Times New Roman"/>
              </a:rPr>
              <a:t>    data from R-Pi to Cloud</a:t>
            </a:r>
          </a:p>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It is lossless, bi-directional</a:t>
            </a:r>
          </a:p>
          <a:p>
            <a:pPr algn="just"/>
            <a:r>
              <a:rPr dirty="0" lang="en-US" sz="3200">
                <a:latin charset="0" panose="02020603050405020304" pitchFamily="18" typeface="Times New Roman"/>
                <a:cs charset="0" panose="02020603050405020304" pitchFamily="18" typeface="Times New Roman"/>
              </a:rPr>
              <a:t>    and ordered protocol</a:t>
            </a:r>
          </a:p>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It takes data from R-Pi </a:t>
            </a:r>
          </a:p>
          <a:p>
            <a:pPr algn="just"/>
            <a:r>
              <a:rPr dirty="0" lang="en-US" sz="3200">
                <a:latin charset="0" panose="02020603050405020304" pitchFamily="18" typeface="Times New Roman"/>
                <a:cs charset="0" panose="02020603050405020304" pitchFamily="18" typeface="Times New Roman"/>
              </a:rPr>
              <a:t>    and deliver it to a single place</a:t>
            </a:r>
          </a:p>
          <a:p>
            <a:pPr algn="just" indent="-457200" marL="457200">
              <a:buFont charset="0" panose="020B0604020202020204" pitchFamily="34" typeface="Arial"/>
              <a:buChar char="•"/>
            </a:pPr>
            <a:endParaRPr dirty="0" lang="en-US" sz="3200">
              <a:latin charset="0" panose="02020603050405020304" pitchFamily="18" typeface="Times New Roman"/>
              <a:cs charset="0" panose="02020603050405020304" pitchFamily="18" typeface="Times New Roman"/>
            </a:endParaRPr>
          </a:p>
        </p:txBody>
      </p:sp>
      <p:sp>
        <p:nvSpPr>
          <p:cNvPr id="7" name="TextBox 6">
            <a:extLst>
              <a:ext uri="{FF2B5EF4-FFF2-40B4-BE49-F238E27FC236}">
                <a16:creationId xmlns:a16="http://schemas.microsoft.com/office/drawing/2014/main" id="{D735AA6C-F44D-459B-8D95-7CB073F25EFC}"/>
              </a:ext>
            </a:extLst>
          </p:cNvPr>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8" name="Picture 7">
            <a:extLst>
              <a:ext uri="{FF2B5EF4-FFF2-40B4-BE49-F238E27FC236}">
                <a16:creationId xmlns:a16="http://schemas.microsoft.com/office/drawing/2014/main" id="{FCB6A807-5AAC-4D49-9D1F-6C806D01C391}"/>
              </a:ext>
            </a:extLst>
          </p:cNvPr>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pic>
        <p:nvPicPr>
          <p:cNvPr id="13" name="Picture 12">
            <a:extLst>
              <a:ext uri="{FF2B5EF4-FFF2-40B4-BE49-F238E27FC236}">
                <a16:creationId xmlns:a16="http://schemas.microsoft.com/office/drawing/2014/main" id="{ADB63B40-3AE6-4BB3-80AD-AEB1C80051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7855" y="1579431"/>
            <a:ext cx="4583837" cy="3802184"/>
          </a:xfrm>
          <a:prstGeom prst="rect">
            <a:avLst/>
          </a:prstGeom>
        </p:spPr>
      </p:pic>
    </p:spTree>
    <p:extLst>
      <p:ext uri="{BB962C8B-B14F-4D97-AF65-F5344CB8AC3E}">
        <p14:creationId xmlns:p14="http://schemas.microsoft.com/office/powerpoint/2010/main" val="2119407558"/>
      </p:ext>
    </p:extLst>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4" y="483119"/>
            <a:ext cx="4885385" cy="758662"/>
          </a:xfrm>
        </p:spPr>
        <p:txBody>
          <a:bodyPr>
            <a:normAutofit/>
          </a:bodyPr>
          <a:lstStyle/>
          <a:p>
            <a:r>
              <a:rPr dirty="0" lang="en-US" sz="4800">
                <a:solidFill>
                  <a:srgbClr val="1E477B"/>
                </a:solidFill>
                <a:latin charset="0" panose="02020603050405020304" pitchFamily="18" typeface="Times New Roman"/>
                <a:cs charset="0" panose="02020603050405020304" pitchFamily="18" typeface="Times New Roman"/>
              </a:rPr>
              <a:t>Team Introduction</a:t>
            </a:r>
          </a:p>
        </p:txBody>
      </p:sp>
      <p:sp>
        <p:nvSpPr>
          <p:cNvPr id="10" name="Subtitle 2"/>
          <p:cNvSpPr txBox="1">
            <a:spLocks/>
          </p:cNvSpPr>
          <p:nvPr/>
        </p:nvSpPr>
        <p:spPr>
          <a:xfrm>
            <a:off x="1217433" y="1929856"/>
            <a:ext cx="5303949" cy="1385256"/>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l"/>
            <a:r>
              <a:rPr dirty="0" lang="en-US">
                <a:latin charset="0" panose="02020603050405020304" pitchFamily="18" typeface="Times New Roman"/>
                <a:cs charset="0" panose="02020603050405020304" pitchFamily="18" typeface="Times New Roman"/>
              </a:rPr>
              <a:t>Saqib Nisar</a:t>
            </a:r>
          </a:p>
          <a:p>
            <a:pPr algn="l"/>
            <a:r>
              <a:rPr dirty="0" lang="en-US">
                <a:solidFill>
                  <a:schemeClr val="bg1">
                    <a:lumMod val="50000"/>
                  </a:schemeClr>
                </a:solidFill>
                <a:latin charset="0" panose="02020603050405020304" pitchFamily="18" typeface="Times New Roman"/>
                <a:cs charset="0" panose="02020603050405020304" pitchFamily="18" typeface="Times New Roman"/>
              </a:rPr>
              <a:t>2017-EE-045</a:t>
            </a:r>
          </a:p>
          <a:p>
            <a:pPr algn="l"/>
            <a:r>
              <a:rPr dirty="0" lang="en-US">
                <a:solidFill>
                  <a:schemeClr val="bg1">
                    <a:lumMod val="50000"/>
                  </a:schemeClr>
                </a:solidFill>
                <a:latin charset="0" panose="02020603050405020304" pitchFamily="18" typeface="Times New Roman"/>
                <a:cs charset="0" panose="02020603050405020304" pitchFamily="18" typeface="Times New Roman"/>
              </a:rPr>
              <a:t>Specialization: Computing</a:t>
            </a: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a:t>
            </a:r>
          </a:p>
        </p:txBody>
      </p:sp>
      <p:sp>
        <p:nvSpPr>
          <p:cNvPr id="17" name="Subtitle 2"/>
          <p:cNvSpPr txBox="1">
            <a:spLocks/>
          </p:cNvSpPr>
          <p:nvPr/>
        </p:nvSpPr>
        <p:spPr>
          <a:xfrm>
            <a:off x="1217433" y="3726212"/>
            <a:ext cx="5303949" cy="1385256"/>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l"/>
            <a:r>
              <a:rPr dirty="0" lang="en-US">
                <a:latin charset="0" panose="02020603050405020304" pitchFamily="18" typeface="Times New Roman"/>
                <a:cs charset="0" panose="02020603050405020304" pitchFamily="18" typeface="Times New Roman"/>
              </a:rPr>
              <a:t>Muhammad Usman Khan</a:t>
            </a:r>
          </a:p>
          <a:p>
            <a:pPr algn="l"/>
            <a:r>
              <a:rPr dirty="0" lang="en-US">
                <a:solidFill>
                  <a:schemeClr val="bg1">
                    <a:lumMod val="50000"/>
                  </a:schemeClr>
                </a:solidFill>
                <a:latin charset="0" panose="02020603050405020304" pitchFamily="18" typeface="Times New Roman"/>
                <a:cs charset="0" panose="02020603050405020304" pitchFamily="18" typeface="Times New Roman"/>
              </a:rPr>
              <a:t>2017-EE-187</a:t>
            </a:r>
          </a:p>
          <a:p>
            <a:pPr algn="l"/>
            <a:r>
              <a:rPr dirty="0" lang="en-US">
                <a:solidFill>
                  <a:schemeClr val="bg1">
                    <a:lumMod val="50000"/>
                  </a:schemeClr>
                </a:solidFill>
                <a:latin charset="0" panose="02020603050405020304" pitchFamily="18" typeface="Times New Roman"/>
                <a:cs charset="0" panose="02020603050405020304" pitchFamily="18" typeface="Times New Roman"/>
              </a:rPr>
              <a:t>Specialization: Computing</a:t>
            </a:r>
          </a:p>
        </p:txBody>
      </p:sp>
      <p:sp>
        <p:nvSpPr>
          <p:cNvPr id="18" name="Subtitle 2"/>
          <p:cNvSpPr txBox="1">
            <a:spLocks/>
          </p:cNvSpPr>
          <p:nvPr/>
        </p:nvSpPr>
        <p:spPr>
          <a:xfrm>
            <a:off x="6977442" y="1858289"/>
            <a:ext cx="5303949" cy="1385256"/>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l"/>
            <a:r>
              <a:rPr dirty="0" lang="en-US">
                <a:latin charset="0" panose="02020603050405020304" pitchFamily="18" typeface="Times New Roman"/>
                <a:cs charset="0" panose="02020603050405020304" pitchFamily="18" typeface="Times New Roman"/>
              </a:rPr>
              <a:t>Muhammad Suleman</a:t>
            </a:r>
          </a:p>
          <a:p>
            <a:pPr algn="l"/>
            <a:r>
              <a:rPr dirty="0" lang="en-US">
                <a:solidFill>
                  <a:schemeClr val="bg1">
                    <a:lumMod val="50000"/>
                  </a:schemeClr>
                </a:solidFill>
                <a:latin charset="0" panose="02020603050405020304" pitchFamily="18" typeface="Times New Roman"/>
                <a:cs charset="0" panose="02020603050405020304" pitchFamily="18" typeface="Times New Roman"/>
              </a:rPr>
              <a:t>2017-EE-166</a:t>
            </a:r>
          </a:p>
          <a:p>
            <a:pPr algn="l"/>
            <a:r>
              <a:rPr dirty="0" lang="en-US">
                <a:solidFill>
                  <a:schemeClr val="bg1">
                    <a:lumMod val="50000"/>
                  </a:schemeClr>
                </a:solidFill>
                <a:latin charset="0" panose="02020603050405020304" pitchFamily="18" typeface="Times New Roman"/>
                <a:cs charset="0" panose="02020603050405020304" pitchFamily="18" typeface="Times New Roman"/>
              </a:rPr>
              <a:t>Specialization: Computing</a:t>
            </a:r>
          </a:p>
        </p:txBody>
      </p:sp>
      <p:sp>
        <p:nvSpPr>
          <p:cNvPr id="19" name="Subtitle 2"/>
          <p:cNvSpPr txBox="1">
            <a:spLocks/>
          </p:cNvSpPr>
          <p:nvPr/>
        </p:nvSpPr>
        <p:spPr>
          <a:xfrm>
            <a:off x="6977441" y="3724103"/>
            <a:ext cx="5303949" cy="1385256"/>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l"/>
            <a:r>
              <a:rPr dirty="0" lang="en-US">
                <a:latin charset="0" panose="02020603050405020304" pitchFamily="18" typeface="Times New Roman"/>
                <a:cs charset="0" panose="02020603050405020304" pitchFamily="18" typeface="Times New Roman"/>
              </a:rPr>
              <a:t>Usama Amir</a:t>
            </a:r>
          </a:p>
          <a:p>
            <a:pPr algn="l"/>
            <a:r>
              <a:rPr dirty="0" lang="en-US">
                <a:solidFill>
                  <a:schemeClr val="bg1">
                    <a:lumMod val="50000"/>
                  </a:schemeClr>
                </a:solidFill>
                <a:latin charset="0" panose="02020603050405020304" pitchFamily="18" typeface="Times New Roman"/>
                <a:cs charset="0" panose="02020603050405020304" pitchFamily="18" typeface="Times New Roman"/>
              </a:rPr>
              <a:t>2017-EE-043</a:t>
            </a:r>
          </a:p>
          <a:p>
            <a:pPr algn="l"/>
            <a:r>
              <a:rPr dirty="0" lang="en-US">
                <a:solidFill>
                  <a:schemeClr val="bg1">
                    <a:lumMod val="50000"/>
                  </a:schemeClr>
                </a:solidFill>
                <a:latin charset="0" panose="02020603050405020304" pitchFamily="18" typeface="Times New Roman"/>
                <a:cs charset="0" panose="02020603050405020304" pitchFamily="18" typeface="Times New Roman"/>
              </a:rPr>
              <a:t>Specialization: Power</a:t>
            </a:r>
          </a:p>
        </p:txBody>
      </p:sp>
      <p:pic>
        <p:nvPicPr>
          <p:cNvPr id="9" name="Picture 8"/>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Tree>
    <p:extLst>
      <p:ext uri="{BB962C8B-B14F-4D97-AF65-F5344CB8AC3E}">
        <p14:creationId xmlns:p14="http://schemas.microsoft.com/office/powerpoint/2010/main" val="146297027"/>
      </p:ext>
    </p:extLst>
  </p:cSld>
  <p:clrMapOvr>
    <a:masterClrMapping/>
  </p:clrMapOvr>
  <mc:AlternateContent xmlns:mc="http://schemas.openxmlformats.org/markup-compatibility/2006" xmlns:p14="http://schemas.microsoft.com/office/powerpoint/2010/main">
    <mc:Choice Requires="p14">
      <p:transition p14:dur="700" spd="med">
        <p:pull/>
      </p:transition>
    </mc:Choice>
    <mc:Fallback xmlns="">
      <p:transition spd="med">
        <p:pull/>
      </p:transition>
    </mc:Fallback>
  </mc:AlternateContent>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4" y="483119"/>
            <a:ext cx="5259253" cy="758662"/>
          </a:xfrm>
        </p:spPr>
        <p:txBody>
          <a:bodyPr>
            <a:normAutofit/>
          </a:bodyPr>
          <a:lstStyle/>
          <a:p>
            <a:r>
              <a:rPr dirty="0" lang="en-US" sz="4800">
                <a:solidFill>
                  <a:srgbClr val="1E477B"/>
                </a:solidFill>
                <a:latin charset="0" panose="02020603050405020304" pitchFamily="18" typeface="Times New Roman"/>
                <a:cs charset="0" panose="02020603050405020304" pitchFamily="18" typeface="Times New Roman"/>
              </a:rPr>
              <a:t>Future Deliverables</a:t>
            </a:r>
          </a:p>
        </p:txBody>
      </p:sp>
      <p:sp>
        <p:nvSpPr>
          <p:cNvPr id="10" name="Subtitle 2"/>
          <p:cNvSpPr txBox="1">
            <a:spLocks/>
          </p:cNvSpPr>
          <p:nvPr/>
        </p:nvSpPr>
        <p:spPr>
          <a:xfrm>
            <a:off x="1131573" y="1579431"/>
            <a:ext cx="9749308" cy="4014478"/>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l" indent="-571500" marL="571500">
              <a:buFont charset="0" panose="020B0604020202020204" pitchFamily="34" typeface="Arial"/>
              <a:buChar char="•"/>
            </a:pPr>
            <a:r>
              <a:rPr dirty="0" lang="en-US" sz="3200"/>
              <a:t>Adding more functional code to slave’s code e.g. to set the initial id’s at reset, acquiring duration of yarn breakage from slave etc..</a:t>
            </a:r>
          </a:p>
          <a:p>
            <a:pPr algn="l" indent="-571500" marL="571500">
              <a:buFont charset="0" panose="020B0604020202020204" pitchFamily="34" typeface="Arial"/>
              <a:buChar char="•"/>
            </a:pPr>
            <a:r>
              <a:rPr dirty="0" lang="en-US" sz="3200"/>
              <a:t>Allotting separate ids to spindles in order to correctly identify the fault</a:t>
            </a:r>
          </a:p>
          <a:p>
            <a:pPr algn="l" indent="-571500" marL="571500">
              <a:buFont charset="0" panose="020B0604020202020204" pitchFamily="34" typeface="Arial"/>
              <a:buChar char="•"/>
            </a:pPr>
            <a:r>
              <a:rPr dirty="0" lang="en-US" sz="3200"/>
              <a:t>Customizing Arduino-mini to be used with limited area and ports in our project</a:t>
            </a: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Tree>
    <p:extLst>
      <p:ext uri="{BB962C8B-B14F-4D97-AF65-F5344CB8AC3E}">
        <p14:creationId xmlns:p14="http://schemas.microsoft.com/office/powerpoint/2010/main" val="1245176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400">
        <p15:prstTrans prst="crush"/>
      </p:transition>
    </mc:Choice>
    <mc:Fallback xmlns="">
      <p:transition>
        <p:fade/>
      </p:transition>
    </mc:Fallback>
  </mc:AlternateContent>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366406-291C-488C-9254-5571AD3EA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69" y="-1143244"/>
            <a:ext cx="11562003" cy="8934275"/>
          </a:xfrm>
          <a:prstGeom prst="rect">
            <a:avLst/>
          </a:prstGeom>
        </p:spPr>
      </p:pic>
      <p:pic>
        <p:nvPicPr>
          <p:cNvPr id="4" name="Picture 3"/>
          <p:cNvPicPr>
            <a:picLocks noChangeAspect="1"/>
          </p:cNvPicPr>
          <p:nvPr/>
        </p:nvPicPr>
        <p:blipFill rotWithShape="1">
          <a:blip cstate="print" r:embed="rId3">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5" y="483119"/>
            <a:ext cx="3252001" cy="758662"/>
          </a:xfrm>
        </p:spPr>
        <p:txBody>
          <a:bodyPr>
            <a:normAutofit/>
          </a:bodyPr>
          <a:lstStyle/>
          <a:p>
            <a:r>
              <a:rPr dirty="0" lang="en-US" sz="4800">
                <a:solidFill>
                  <a:srgbClr val="1E477B"/>
                </a:solidFill>
                <a:latin charset="0" panose="02020603050405020304" pitchFamily="18" typeface="Times New Roman"/>
                <a:cs charset="0" panose="02020603050405020304" pitchFamily="18" typeface="Times New Roman"/>
              </a:rPr>
              <a:t>Gantt Chart</a:t>
            </a: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Tree>
    <p:extLst>
      <p:ext uri="{BB962C8B-B14F-4D97-AF65-F5344CB8AC3E}">
        <p14:creationId xmlns:p14="http://schemas.microsoft.com/office/powerpoint/2010/main" val="2206893020"/>
      </p:ext>
    </p:extLst>
  </p:cSld>
  <p:clrMapOvr>
    <a:masterClrMapping/>
  </p:clrMapOvr>
  <mc:AlternateContent xmlns:mc="http://schemas.openxmlformats.org/markup-compatibility/2006" xmlns:p14="http://schemas.microsoft.com/office/powerpoint/2010/main">
    <mc:Choice Requires="p14">
      <p:transition p14:dur="200">
        <p:circle/>
      </p:transition>
    </mc:Choice>
    <mc:Fallback xmlns="">
      <p:transition>
        <p:circle/>
      </p:transition>
    </mc:Fallback>
  </mc:AlternateContent>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5" y="483119"/>
            <a:ext cx="3044737" cy="758662"/>
          </a:xfrm>
        </p:spPr>
        <p:txBody>
          <a:bodyPr>
            <a:normAutofit/>
          </a:bodyPr>
          <a:lstStyle/>
          <a:p>
            <a:r>
              <a:rPr dirty="0" lang="en-US" sz="4800">
                <a:solidFill>
                  <a:srgbClr val="1E477B"/>
                </a:solidFill>
                <a:latin charset="0" panose="02020603050405020304" pitchFamily="18" typeface="Times New Roman"/>
                <a:cs charset="0" panose="02020603050405020304" pitchFamily="18" typeface="Times New Roman"/>
              </a:rPr>
              <a:t>References</a:t>
            </a:r>
          </a:p>
        </p:txBody>
      </p:sp>
      <p:sp>
        <p:nvSpPr>
          <p:cNvPr id="10" name="Subtitle 2"/>
          <p:cNvSpPr txBox="1">
            <a:spLocks/>
          </p:cNvSpPr>
          <p:nvPr/>
        </p:nvSpPr>
        <p:spPr>
          <a:xfrm>
            <a:off x="1131573" y="1579431"/>
            <a:ext cx="9749308" cy="4014478"/>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indent="-457200" marL="457200">
              <a:buFont charset="0" panose="020B0604020202020204" pitchFamily="34" typeface="Arial"/>
              <a:buChar char="•"/>
            </a:pPr>
            <a:r>
              <a:rPr dirty="0" lang="en-US">
                <a:latin charset="0" panose="02020603050405020304" pitchFamily="18" typeface="Times New Roman"/>
                <a:cs charset="0" panose="02020603050405020304" pitchFamily="18" typeface="Times New Roman"/>
              </a:rPr>
              <a:t>M Hossain, A </a:t>
            </a:r>
            <a:r>
              <a:rPr dirty="0" err="1" lang="en-US">
                <a:latin charset="0" panose="02020603050405020304" pitchFamily="18" typeface="Times New Roman"/>
                <a:cs charset="0" panose="02020603050405020304" pitchFamily="18" typeface="Times New Roman"/>
              </a:rPr>
              <a:t>Abdkader</a:t>
            </a:r>
            <a:r>
              <a:rPr dirty="0" lang="en-US">
                <a:latin charset="0" panose="02020603050405020304" pitchFamily="18" typeface="Times New Roman"/>
                <a:cs charset="0" panose="02020603050405020304" pitchFamily="18" typeface="Times New Roman"/>
              </a:rPr>
              <a:t>, A </a:t>
            </a:r>
            <a:r>
              <a:rPr dirty="0" err="1" lang="en-US">
                <a:latin charset="0" panose="02020603050405020304" pitchFamily="18" typeface="Times New Roman"/>
                <a:cs charset="0" panose="02020603050405020304" pitchFamily="18" typeface="Times New Roman"/>
              </a:rPr>
              <a:t>Nocke</a:t>
            </a:r>
            <a:r>
              <a:rPr dirty="0" lang="en-US">
                <a:latin charset="0" panose="02020603050405020304" pitchFamily="18" typeface="Times New Roman"/>
                <a:cs charset="0" panose="02020603050405020304" pitchFamily="18" typeface="Times New Roman"/>
              </a:rPr>
              <a:t>, R Unger, F </a:t>
            </a:r>
            <a:r>
              <a:rPr dirty="0" err="1" lang="en-US">
                <a:latin charset="0" panose="02020603050405020304" pitchFamily="18" typeface="Times New Roman"/>
                <a:cs charset="0" panose="02020603050405020304" pitchFamily="18" typeface="Times New Roman"/>
              </a:rPr>
              <a:t>Krzywinski</a:t>
            </a:r>
            <a:r>
              <a:rPr dirty="0" lang="en-US">
                <a:latin charset="0" panose="02020603050405020304" pitchFamily="18" typeface="Times New Roman"/>
                <a:cs charset="0" panose="02020603050405020304" pitchFamily="18" typeface="Times New Roman"/>
              </a:rPr>
              <a:t>, MMB Hasan, and </a:t>
            </a:r>
            <a:r>
              <a:rPr dirty="0" err="1" lang="en-US">
                <a:latin charset="0" panose="02020603050405020304" pitchFamily="18" typeface="Times New Roman"/>
                <a:cs charset="0" panose="02020603050405020304" pitchFamily="18" typeface="Times New Roman"/>
              </a:rPr>
              <a:t>Chokri</a:t>
            </a:r>
            <a:r>
              <a:rPr dirty="0" lang="en-US">
                <a:latin charset="0" panose="02020603050405020304" pitchFamily="18" typeface="Times New Roman"/>
                <a:cs charset="0" panose="02020603050405020304" pitchFamily="18" typeface="Times New Roman"/>
              </a:rPr>
              <a:t> </a:t>
            </a:r>
            <a:r>
              <a:rPr dirty="0" err="1" lang="en-US">
                <a:latin charset="0" panose="02020603050405020304" pitchFamily="18" typeface="Times New Roman"/>
                <a:cs charset="0" panose="02020603050405020304" pitchFamily="18" typeface="Times New Roman"/>
              </a:rPr>
              <a:t>Cherif</a:t>
            </a:r>
            <a:r>
              <a:rPr dirty="0" lang="en-US">
                <a:latin charset="0" panose="02020603050405020304" pitchFamily="18" typeface="Times New Roman"/>
                <a:cs charset="0" panose="02020603050405020304" pitchFamily="18" typeface="Times New Roman"/>
              </a:rPr>
              <a:t>. Measurement methods of dynamic yarn tension in a ring spinning process. </a:t>
            </a:r>
            <a:r>
              <a:rPr dirty="0" err="1" lang="en-US">
                <a:latin charset="0" panose="02020603050405020304" pitchFamily="18" typeface="Times New Roman"/>
                <a:cs charset="0" panose="02020603050405020304" pitchFamily="18" typeface="Times New Roman"/>
              </a:rPr>
              <a:t>Fibres</a:t>
            </a:r>
            <a:r>
              <a:rPr dirty="0" lang="en-US">
                <a:latin charset="0" panose="02020603050405020304" pitchFamily="18" typeface="Times New Roman"/>
                <a:cs charset="0" panose="02020603050405020304" pitchFamily="18" typeface="Times New Roman"/>
              </a:rPr>
              <a:t> &amp; Textiles in Eastern Europe, 2016. </a:t>
            </a:r>
            <a:endParaRPr dirty="0" lang="en-US" sz="3200">
              <a:latin charset="0" panose="02020603050405020304" pitchFamily="18" typeface="Times New Roman"/>
              <a:cs charset="0" panose="02020603050405020304" pitchFamily="18" typeface="Times New Roman"/>
            </a:endParaRPr>
          </a:p>
          <a:p>
            <a:pPr algn="just" indent="-457200" marL="457200">
              <a:buFont charset="0" panose="020B0604020202020204" pitchFamily="34" typeface="Arial"/>
              <a:buChar char="•"/>
            </a:pPr>
            <a:r>
              <a:rPr dirty="0" err="1" lang="en-US"/>
              <a:t>RZtronics</a:t>
            </a:r>
            <a:r>
              <a:rPr dirty="0" lang="en-US"/>
              <a:t> and </a:t>
            </a:r>
            <a:r>
              <a:rPr dirty="0" err="1" lang="en-US"/>
              <a:t>Instructables</a:t>
            </a:r>
            <a:r>
              <a:rPr dirty="0" lang="en-US"/>
              <a:t>. Control brushless motor using </a:t>
            </a:r>
            <a:r>
              <a:rPr dirty="0" err="1" lang="en-US"/>
              <a:t>arduino</a:t>
            </a:r>
            <a:r>
              <a:rPr dirty="0" lang="en-US"/>
              <a:t>, Sep 2017. URL https://www.instructables.com/ Control-Brushless-Motor-Using-Arduino/. </a:t>
            </a:r>
          </a:p>
          <a:p>
            <a:pPr algn="just" indent="-457200" marL="457200">
              <a:buFont charset="0" panose="020B0604020202020204" pitchFamily="34" typeface="Arial"/>
              <a:buChar char="•"/>
            </a:pPr>
            <a:r>
              <a:rPr dirty="0" err="1" lang="en-US" sz="2400">
                <a:latin charset="0" panose="02020603050405020304" pitchFamily="18" typeface="Times New Roman"/>
                <a:cs charset="0" panose="02020603050405020304" pitchFamily="18" typeface="Times New Roman"/>
              </a:rPr>
              <a:t>Lammert</a:t>
            </a:r>
            <a:r>
              <a:rPr dirty="0" lang="en-US" sz="2400">
                <a:latin charset="0" panose="02020603050405020304" pitchFamily="18" typeface="Times New Roman"/>
                <a:cs charset="0" panose="02020603050405020304" pitchFamily="18" typeface="Times New Roman"/>
              </a:rPr>
              <a:t> </a:t>
            </a:r>
            <a:r>
              <a:rPr dirty="0" err="1" lang="en-US" sz="2400">
                <a:latin charset="0" panose="02020603050405020304" pitchFamily="18" typeface="Times New Roman"/>
                <a:cs charset="0" panose="02020603050405020304" pitchFamily="18" typeface="Times New Roman"/>
              </a:rPr>
              <a:t>Bies</a:t>
            </a:r>
            <a:r>
              <a:rPr dirty="0" lang="en-US" sz="2400">
                <a:latin charset="0" panose="02020603050405020304" pitchFamily="18" typeface="Times New Roman"/>
                <a:cs charset="0" panose="02020603050405020304" pitchFamily="18" typeface="Times New Roman"/>
              </a:rPr>
              <a:t> © 1997-2019. Rs485, specifications and in depth tutorial. URL </a:t>
            </a:r>
            <a:r>
              <a:rPr dirty="0" lang="en-US" sz="2400">
                <a:latin charset="0" panose="02020603050405020304" pitchFamily="18" typeface="Times New Roman"/>
                <a:cs charset="0" panose="02020603050405020304" pitchFamily="18" typeface="Times New Roman"/>
                <a:hlinkClick r:id="rId3"/>
              </a:rPr>
              <a:t>https://www.lammertbies.nl/comm/info/rs-48</a:t>
            </a:r>
            <a:endParaRPr dirty="0" lang="en-US">
              <a:latin charset="0" panose="02020603050405020304" pitchFamily="18" typeface="Times New Roman"/>
              <a:cs charset="0" panose="02020603050405020304" pitchFamily="18" typeface="Times New Roman"/>
            </a:endParaRPr>
          </a:p>
          <a:p>
            <a:pPr algn="just" indent="-457200" marL="457200">
              <a:buFont charset="0" panose="020B0604020202020204" pitchFamily="34" typeface="Arial"/>
              <a:buChar char="•"/>
            </a:pPr>
            <a:r>
              <a:rPr dirty="0" err="1" lang="en-US" sz="2400">
                <a:latin charset="0" panose="02020603050405020304" pitchFamily="18" typeface="Times New Roman"/>
                <a:cs charset="0" panose="02020603050405020304" pitchFamily="18" typeface="Times New Roman"/>
              </a:rPr>
              <a:t>Qingguang</a:t>
            </a:r>
            <a:r>
              <a:rPr dirty="0" lang="en-US" sz="2400">
                <a:latin charset="0" panose="02020603050405020304" pitchFamily="18" typeface="Times New Roman"/>
                <a:cs charset="0" panose="02020603050405020304" pitchFamily="18" typeface="Times New Roman"/>
              </a:rPr>
              <a:t> Chen, </a:t>
            </a:r>
            <a:r>
              <a:rPr dirty="0" err="1" lang="en-US" sz="2400">
                <a:latin charset="0" panose="02020603050405020304" pitchFamily="18" typeface="Times New Roman"/>
                <a:cs charset="0" panose="02020603050405020304" pitchFamily="18" typeface="Times New Roman"/>
              </a:rPr>
              <a:t>Lingyun</a:t>
            </a:r>
            <a:r>
              <a:rPr dirty="0" lang="en-US" sz="2400">
                <a:latin charset="0" panose="02020603050405020304" pitchFamily="18" typeface="Times New Roman"/>
                <a:cs charset="0" panose="02020603050405020304" pitchFamily="18" typeface="Times New Roman"/>
              </a:rPr>
              <a:t> </a:t>
            </a:r>
            <a:r>
              <a:rPr dirty="0" err="1" lang="en-US" sz="2400">
                <a:latin charset="0" panose="02020603050405020304" pitchFamily="18" typeface="Times New Roman"/>
                <a:cs charset="0" panose="02020603050405020304" pitchFamily="18" typeface="Times New Roman"/>
              </a:rPr>
              <a:t>Xue</a:t>
            </a:r>
            <a:r>
              <a:rPr dirty="0" lang="en-US" sz="2400">
                <a:latin charset="0" panose="02020603050405020304" pitchFamily="18" typeface="Times New Roman"/>
                <a:cs charset="0" panose="02020603050405020304" pitchFamily="18" typeface="Times New Roman"/>
              </a:rPr>
              <a:t>, and </a:t>
            </a:r>
            <a:r>
              <a:rPr dirty="0" err="1" lang="en-US" sz="2400">
                <a:latin charset="0" panose="02020603050405020304" pitchFamily="18" typeface="Times New Roman"/>
                <a:cs charset="0" panose="02020603050405020304" pitchFamily="18" typeface="Times New Roman"/>
              </a:rPr>
              <a:t>Huanle</a:t>
            </a:r>
            <a:r>
              <a:rPr dirty="0" lang="en-US" sz="2400">
                <a:latin charset="0" panose="02020603050405020304" pitchFamily="18" typeface="Times New Roman"/>
                <a:cs charset="0" panose="02020603050405020304" pitchFamily="18" typeface="Times New Roman"/>
              </a:rPr>
              <a:t> Rao. Rotational speed measurement of ring spinning based on magnetic sensor. Measurement Science and Technology, 28(11):115106, 2017.</a:t>
            </a:r>
            <a:endParaRPr dirty="0" lang="en-US" sz="3200">
              <a:latin charset="0" panose="02020603050405020304" pitchFamily="18" typeface="Times New Roman"/>
              <a:cs charset="0" panose="02020603050405020304" pitchFamily="18" typeface="Times New Roman"/>
            </a:endParaRPr>
          </a:p>
          <a:p>
            <a:pPr algn="just"/>
            <a:r>
              <a:rPr dirty="0" lang="en-US" sz="3200">
                <a:latin charset="0" panose="02020603050405020304" pitchFamily="18" typeface="Times New Roman"/>
                <a:cs charset="0" panose="02020603050405020304" pitchFamily="18" typeface="Times New Roman"/>
              </a:rPr>
              <a:t> </a:t>
            </a: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Tree>
    <p:extLst>
      <p:ext uri="{BB962C8B-B14F-4D97-AF65-F5344CB8AC3E}">
        <p14:creationId xmlns:p14="http://schemas.microsoft.com/office/powerpoint/2010/main" val="2206893020"/>
      </p:ext>
    </p:extLst>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06571" y="483119"/>
            <a:ext cx="4950517" cy="758662"/>
          </a:xfrm>
        </p:spPr>
        <p:txBody>
          <a:bodyPr>
            <a:normAutofit/>
          </a:bodyPr>
          <a:lstStyle/>
          <a:p>
            <a:r>
              <a:rPr dirty="0" lang="en-US" sz="4800">
                <a:solidFill>
                  <a:srgbClr val="1E477B"/>
                </a:solidFill>
                <a:latin charset="0" panose="02020603050405020304" pitchFamily="18" typeface="Times New Roman"/>
                <a:cs charset="0" panose="02020603050405020304" pitchFamily="18" typeface="Times New Roman"/>
              </a:rPr>
              <a:t>Problem Statement</a:t>
            </a:r>
          </a:p>
        </p:txBody>
      </p:sp>
      <p:sp>
        <p:nvSpPr>
          <p:cNvPr id="10" name="Subtitle 2"/>
          <p:cNvSpPr txBox="1">
            <a:spLocks/>
          </p:cNvSpPr>
          <p:nvPr/>
        </p:nvSpPr>
        <p:spPr>
          <a:xfrm>
            <a:off x="1131573" y="1568921"/>
            <a:ext cx="9749308" cy="4014478"/>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The main problem concern in textile Industry is a thread break while bobbin build up.</a:t>
            </a:r>
          </a:p>
          <a:p>
            <a:pPr algn="just"/>
            <a:endParaRPr dirty="0" lang="en-US" sz="3200">
              <a:latin charset="0" panose="02020603050405020304" pitchFamily="18" typeface="Times New Roman"/>
              <a:cs charset="0" panose="02020603050405020304" pitchFamily="18" typeface="Times New Roman"/>
            </a:endParaRPr>
          </a:p>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End break detection is only possible if a staff member detects that end breaks as soon as possible.</a:t>
            </a:r>
          </a:p>
          <a:p>
            <a:pPr algn="just"/>
            <a:endParaRPr dirty="0" lang="en-US" sz="3200">
              <a:latin charset="0" panose="02020603050405020304" pitchFamily="18" typeface="Times New Roman"/>
              <a:cs charset="0" panose="02020603050405020304" pitchFamily="18" typeface="Times New Roman"/>
            </a:endParaRPr>
          </a:p>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Also due to end break, there is no control over the yarn delivery rollers unless the staff member figure that out.</a:t>
            </a:r>
          </a:p>
          <a:p>
            <a:pPr algn="just"/>
            <a:endParaRPr dirty="0" lang="en-US" sz="3200">
              <a:latin charset="0" panose="02020603050405020304" pitchFamily="18" typeface="Times New Roman"/>
              <a:cs charset="0" panose="02020603050405020304" pitchFamily="18" typeface="Times New Roman"/>
            </a:endParaRP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7" name="Picture 6"/>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Tree>
    <p:extLst>
      <p:ext uri="{BB962C8B-B14F-4D97-AF65-F5344CB8AC3E}">
        <p14:creationId xmlns:p14="http://schemas.microsoft.com/office/powerpoint/2010/main" val="3260962994"/>
      </p:ext>
    </p:extLst>
  </p:cSld>
  <p:clrMapOvr>
    <a:masterClrMapping/>
  </p:clrMapOvr>
  <p:transition>
    <p:split orient="vert"/>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4" y="483119"/>
            <a:ext cx="4885385" cy="758662"/>
          </a:xfrm>
        </p:spPr>
        <p:txBody>
          <a:bodyPr>
            <a:normAutofit/>
          </a:bodyPr>
          <a:lstStyle/>
          <a:p>
            <a:r>
              <a:rPr dirty="0" lang="en-US" sz="4800">
                <a:solidFill>
                  <a:srgbClr val="1E477B"/>
                </a:solidFill>
                <a:latin charset="0" panose="02020603050405020304" pitchFamily="18" typeface="Times New Roman"/>
                <a:cs charset="0" panose="02020603050405020304" pitchFamily="18" typeface="Times New Roman"/>
              </a:rPr>
              <a:t>Proposed Solution</a:t>
            </a:r>
          </a:p>
        </p:txBody>
      </p:sp>
      <p:sp>
        <p:nvSpPr>
          <p:cNvPr id="10" name="Subtitle 2"/>
          <p:cNvSpPr txBox="1">
            <a:spLocks/>
          </p:cNvSpPr>
          <p:nvPr/>
        </p:nvSpPr>
        <p:spPr>
          <a:xfrm>
            <a:off x="1131573" y="1579431"/>
            <a:ext cx="9749308" cy="4014478"/>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l"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The product that we will make will measure and control the critical parameters in ring spinning.</a:t>
            </a:r>
          </a:p>
          <a:p>
            <a:pPr algn="l"/>
            <a:endParaRPr dirty="0" lang="en-US" sz="3200">
              <a:latin charset="0" panose="02020603050405020304" pitchFamily="18" typeface="Times New Roman"/>
              <a:cs charset="0" panose="02020603050405020304" pitchFamily="18" typeface="Times New Roman"/>
            </a:endParaRPr>
          </a:p>
          <a:p>
            <a:pPr algn="l"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End-break detection with our product is the starting point for best-practice in optimization.</a:t>
            </a:r>
          </a:p>
          <a:p>
            <a:pPr algn="l" indent="-457200" marL="457200">
              <a:buFont charset="0" panose="020B0604020202020204" pitchFamily="34" typeface="Arial"/>
              <a:buChar char="•"/>
            </a:pPr>
            <a:endParaRPr dirty="0" lang="en-US" sz="3200">
              <a:latin charset="0" panose="02020603050405020304" pitchFamily="18" typeface="Times New Roman"/>
              <a:cs charset="0" panose="02020603050405020304" pitchFamily="18" typeface="Times New Roman"/>
            </a:endParaRPr>
          </a:p>
          <a:p>
            <a:pPr algn="l"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After break detection, the data of bobbin is analyzed through programming and emergency light will glow that will show that the thread is broken. </a:t>
            </a: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Tree>
    <p:extLst>
      <p:ext uri="{BB962C8B-B14F-4D97-AF65-F5344CB8AC3E}">
        <p14:creationId xmlns:p14="http://schemas.microsoft.com/office/powerpoint/2010/main" val="4188824381"/>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B1872B-9F55-4D13-916F-1704EA37B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952" y="1189083"/>
            <a:ext cx="5094207" cy="5355114"/>
          </a:xfrm>
          <a:prstGeom prst="rect">
            <a:avLst/>
          </a:prstGeom>
        </p:spPr>
      </p:pic>
      <p:pic>
        <p:nvPicPr>
          <p:cNvPr id="4" name="Picture 3"/>
          <p:cNvPicPr>
            <a:picLocks noChangeAspect="1"/>
          </p:cNvPicPr>
          <p:nvPr/>
        </p:nvPicPr>
        <p:blipFill rotWithShape="1">
          <a:blip cstate="print" r:embed="rId3">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4" y="483119"/>
            <a:ext cx="4134119" cy="758662"/>
          </a:xfrm>
        </p:spPr>
        <p:txBody>
          <a:bodyPr>
            <a:normAutofit/>
          </a:bodyPr>
          <a:lstStyle/>
          <a:p>
            <a:r>
              <a:rPr dirty="0" lang="en-US" sz="4800">
                <a:solidFill>
                  <a:srgbClr val="1E477B"/>
                </a:solidFill>
                <a:latin charset="0" panose="02020603050405020304" pitchFamily="18" typeface="Times New Roman"/>
                <a:cs charset="0" panose="02020603050405020304" pitchFamily="18" typeface="Times New Roman"/>
              </a:rPr>
              <a:t>Block Diagram</a:t>
            </a: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Tree>
    <p:extLst>
      <p:ext uri="{BB962C8B-B14F-4D97-AF65-F5344CB8AC3E}">
        <p14:creationId xmlns:p14="http://schemas.microsoft.com/office/powerpoint/2010/main" val="1236392788"/>
      </p:ext>
    </p:extLst>
  </p:cSld>
  <p:clrMapOvr>
    <a:masterClrMapping/>
  </p:clrMapOvr>
  <p:transition>
    <p:pul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891C89-A4F6-43A1-963D-D6DF840F2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577" y="1241781"/>
            <a:ext cx="7009149" cy="4782012"/>
          </a:xfrm>
          <a:prstGeom prst="rect">
            <a:avLst/>
          </a:prstGeom>
        </p:spPr>
      </p:pic>
      <p:pic>
        <p:nvPicPr>
          <p:cNvPr id="4" name="Picture 3"/>
          <p:cNvPicPr>
            <a:picLocks noChangeAspect="1"/>
          </p:cNvPicPr>
          <p:nvPr/>
        </p:nvPicPr>
        <p:blipFill rotWithShape="1">
          <a:blip cstate="print" r:embed="rId3">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5" y="483119"/>
            <a:ext cx="3915178" cy="758662"/>
          </a:xfrm>
        </p:spPr>
        <p:txBody>
          <a:bodyPr>
            <a:normAutofit/>
          </a:bodyPr>
          <a:lstStyle/>
          <a:p>
            <a:r>
              <a:rPr dirty="0" lang="en-US" sz="4800">
                <a:solidFill>
                  <a:srgbClr val="1E477B"/>
                </a:solidFill>
                <a:latin charset="0" panose="02020603050405020304" pitchFamily="18" typeface="Times New Roman"/>
                <a:cs charset="0" panose="02020603050405020304" pitchFamily="18" typeface="Times New Roman"/>
              </a:rPr>
              <a:t>Flow Diagram</a:t>
            </a: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Tree>
    <p:extLst>
      <p:ext uri="{BB962C8B-B14F-4D97-AF65-F5344CB8AC3E}">
        <p14:creationId xmlns:p14="http://schemas.microsoft.com/office/powerpoint/2010/main" val="399671668"/>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2225"/>
          <a:stretch/>
        </p:blipFill>
        <p:spPr>
          <a:xfrm>
            <a:off x="-179545" y="0"/>
            <a:ext cx="617427" cy="6857999"/>
          </a:xfrm>
          <a:prstGeom prst="rect">
            <a:avLst/>
          </a:prstGeom>
        </p:spPr>
      </p:pic>
      <p:sp>
        <p:nvSpPr>
          <p:cNvPr id="8" name="Title 1"/>
          <p:cNvSpPr>
            <a:spLocks noGrp="1"/>
          </p:cNvSpPr>
          <p:nvPr>
            <p:ph type="ctrTitle"/>
          </p:nvPr>
        </p:nvSpPr>
        <p:spPr>
          <a:xfrm>
            <a:off x="746974" y="483119"/>
            <a:ext cx="3541691" cy="758662"/>
          </a:xfrm>
        </p:spPr>
        <p:txBody>
          <a:bodyPr>
            <a:normAutofit/>
          </a:bodyPr>
          <a:lstStyle/>
          <a:p>
            <a:r>
              <a:rPr dirty="0" lang="en-US" sz="4800">
                <a:solidFill>
                  <a:srgbClr val="1E477B"/>
                </a:solidFill>
                <a:latin charset="0" panose="02020603050405020304" pitchFamily="18" typeface="Times New Roman"/>
                <a:cs charset="0" panose="02020603050405020304" pitchFamily="18" typeface="Times New Roman"/>
              </a:rPr>
              <a:t>Applications</a:t>
            </a:r>
          </a:p>
        </p:txBody>
      </p:sp>
      <p:sp>
        <p:nvSpPr>
          <p:cNvPr id="10" name="Subtitle 2"/>
          <p:cNvSpPr txBox="1">
            <a:spLocks/>
          </p:cNvSpPr>
          <p:nvPr/>
        </p:nvSpPr>
        <p:spPr>
          <a:xfrm>
            <a:off x="1131573" y="1589941"/>
            <a:ext cx="9749308" cy="4014478"/>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Increase Yield of industry</a:t>
            </a:r>
          </a:p>
          <a:p>
            <a:pPr algn="just" indent="-457200" marL="457200">
              <a:buFont charset="0" panose="020B0604020202020204" pitchFamily="34" typeface="Arial"/>
              <a:buChar char="•"/>
            </a:pPr>
            <a:endParaRPr dirty="0" lang="en-US" sz="3200">
              <a:latin charset="0" panose="02020603050405020304" pitchFamily="18" typeface="Times New Roman"/>
              <a:cs charset="0" panose="02020603050405020304" pitchFamily="18" typeface="Times New Roman"/>
            </a:endParaRPr>
          </a:p>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Workload on staff members decrease</a:t>
            </a:r>
          </a:p>
          <a:p>
            <a:pPr algn="just" indent="-457200" marL="457200">
              <a:buFont charset="0" panose="020B0604020202020204" pitchFamily="34" typeface="Arial"/>
              <a:buChar char="•"/>
            </a:pPr>
            <a:endParaRPr dirty="0" lang="en-US" sz="3200">
              <a:latin charset="0" panose="02020603050405020304" pitchFamily="18" typeface="Times New Roman"/>
              <a:cs charset="0" panose="02020603050405020304" pitchFamily="18" typeface="Times New Roman"/>
            </a:endParaRPr>
          </a:p>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No need of periodical maintenance</a:t>
            </a: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Tree>
    <p:extLst>
      <p:ext uri="{BB962C8B-B14F-4D97-AF65-F5344CB8AC3E}">
        <p14:creationId xmlns:p14="http://schemas.microsoft.com/office/powerpoint/2010/main" val="53122041"/>
      </p:ext>
    </p:extLst>
  </p:cSld>
  <p:clrMapOvr>
    <a:masterClrMapping/>
  </p:clrMapOvr>
  <p:transition>
    <p:split orient="vert"/>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746974" y="483119"/>
            <a:ext cx="2691685" cy="758662"/>
          </a:xfrm>
        </p:spPr>
        <p:txBody>
          <a:bodyPr>
            <a:normAutofit/>
          </a:bodyPr>
          <a:lstStyle/>
          <a:p>
            <a:r>
              <a:rPr dirty="0" lang="en-US" sz="4800">
                <a:solidFill>
                  <a:srgbClr val="1E477B"/>
                </a:solidFill>
                <a:latin charset="0" panose="02020603050405020304" pitchFamily="18" typeface="Times New Roman"/>
                <a:cs charset="0" panose="02020603050405020304" pitchFamily="18" typeface="Times New Roman"/>
              </a:rPr>
              <a:t>Audience</a:t>
            </a:r>
          </a:p>
        </p:txBody>
      </p:sp>
      <p:sp>
        <p:nvSpPr>
          <p:cNvPr id="10" name="Subtitle 2"/>
          <p:cNvSpPr txBox="1">
            <a:spLocks/>
          </p:cNvSpPr>
          <p:nvPr/>
        </p:nvSpPr>
        <p:spPr>
          <a:xfrm>
            <a:off x="1131573" y="1579431"/>
            <a:ext cx="9749308" cy="4014478"/>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indent="-457200" marL="457200">
              <a:buFont charset="0" panose="020B0604020202020204" pitchFamily="34" typeface="Arial"/>
              <a:buChar char="•"/>
            </a:pPr>
            <a:endParaRPr dirty="0" lang="en-US" sz="3200">
              <a:latin charset="0" panose="02020603050405020304" pitchFamily="18" typeface="Times New Roman"/>
              <a:cs charset="0" panose="02020603050405020304" pitchFamily="18" typeface="Times New Roman"/>
            </a:endParaRPr>
          </a:p>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Target Audience will be all textile industries of Pakistan. </a:t>
            </a:r>
          </a:p>
          <a:p>
            <a:pPr algn="just"/>
            <a:endParaRPr dirty="0" lang="en-US" sz="3200">
              <a:latin charset="0" panose="02020603050405020304" pitchFamily="18" typeface="Times New Roman"/>
              <a:cs charset="0" panose="02020603050405020304" pitchFamily="18" typeface="Times New Roman"/>
            </a:endParaRPr>
          </a:p>
          <a:p>
            <a:pPr algn="just" indent="-457200" marL="4572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Complete Working prototype will be made at the end and its working will be demonstrated in the industries. </a:t>
            </a: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spTree>
    <p:extLst>
      <p:ext uri="{BB962C8B-B14F-4D97-AF65-F5344CB8AC3E}">
        <p14:creationId xmlns:p14="http://schemas.microsoft.com/office/powerpoint/2010/main" val="4801206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cstate="print" r:embed="rId2">
            <a:extLst>
              <a:ext uri="{28A0092B-C50C-407E-A947-70E740481C1C}">
                <a14:useLocalDpi xmlns:a14="http://schemas.microsoft.com/office/drawing/2010/main" val="0"/>
              </a:ext>
            </a:extLst>
          </a:blip>
          <a:srcRect r="195"/>
          <a:stretch/>
        </p:blipFill>
        <p:spPr>
          <a:xfrm>
            <a:off x="-179544" y="0"/>
            <a:ext cx="630306" cy="6857999"/>
          </a:xfrm>
          <a:prstGeom prst="rect">
            <a:avLst/>
          </a:prstGeom>
        </p:spPr>
      </p:pic>
      <p:sp>
        <p:nvSpPr>
          <p:cNvPr id="8" name="Title 1"/>
          <p:cNvSpPr>
            <a:spLocks noGrp="1"/>
          </p:cNvSpPr>
          <p:nvPr>
            <p:ph type="ctrTitle"/>
          </p:nvPr>
        </p:nvSpPr>
        <p:spPr>
          <a:xfrm>
            <a:off x="1131572" y="612521"/>
            <a:ext cx="5686478" cy="758662"/>
          </a:xfrm>
        </p:spPr>
        <p:txBody>
          <a:bodyPr>
            <a:normAutofit/>
          </a:bodyPr>
          <a:lstStyle/>
          <a:p>
            <a:pPr algn="l"/>
            <a:r>
              <a:rPr dirty="0" lang="en-US" sz="4800">
                <a:solidFill>
                  <a:srgbClr val="1E477B"/>
                </a:solidFill>
                <a:latin charset="0" panose="02020603050405020304" pitchFamily="18" typeface="Times New Roman"/>
                <a:cs charset="0" panose="02020603050405020304" pitchFamily="18" typeface="Times New Roman"/>
              </a:rPr>
              <a:t>Simulation</a:t>
            </a:r>
          </a:p>
        </p:txBody>
      </p:sp>
      <p:sp>
        <p:nvSpPr>
          <p:cNvPr id="10" name="Subtitle 2"/>
          <p:cNvSpPr txBox="1">
            <a:spLocks/>
          </p:cNvSpPr>
          <p:nvPr/>
        </p:nvSpPr>
        <p:spPr>
          <a:xfrm>
            <a:off x="656834" y="1463816"/>
            <a:ext cx="10934303" cy="4953891"/>
          </a:xfrm>
          <a:prstGeom prst="rect">
            <a:avLst/>
          </a:prstGeom>
        </p:spPr>
        <p:txBody>
          <a:bodyPr bIns="45720" lIns="91440" rIns="91440" rtlCol="0" tIns="45720" vert="horz">
            <a:noAutofit/>
          </a:bodyPr>
          <a:lstStyle>
            <a:lvl1pPr algn="ctr" defTabSz="914400" eaLnBrk="1" hangingPunct="1" indent="0" latinLnBrk="0" marL="0" rtl="0">
              <a:lnSpc>
                <a:spcPct val="90000"/>
              </a:lnSpc>
              <a:spcBef>
                <a:spcPts val="1000"/>
              </a:spcBef>
              <a:buFont charset="0" panose="020B0604020202020204" pitchFamily="34" typeface="Arial"/>
              <a:buNone/>
              <a:defRPr kern="1200" sz="2400">
                <a:solidFill>
                  <a:schemeClr val="tx1"/>
                </a:solidFill>
                <a:latin typeface="+mn-lt"/>
                <a:ea typeface="+mn-ea"/>
                <a:cs typeface="+mn-cs"/>
              </a:defRPr>
            </a:lvl1pPr>
            <a:lvl2pPr algn="ctr" defTabSz="914400" eaLnBrk="1" hangingPunct="1" indent="0" latinLnBrk="0" marL="457200" rtl="0">
              <a:lnSpc>
                <a:spcPct val="90000"/>
              </a:lnSpc>
              <a:spcBef>
                <a:spcPts val="500"/>
              </a:spcBef>
              <a:buFont charset="0" panose="020B0604020202020204" pitchFamily="34" typeface="Arial"/>
              <a:buNone/>
              <a:defRPr kern="1200" sz="2000">
                <a:solidFill>
                  <a:schemeClr val="tx1"/>
                </a:solidFill>
                <a:latin typeface="+mn-lt"/>
                <a:ea typeface="+mn-ea"/>
                <a:cs typeface="+mn-cs"/>
              </a:defRPr>
            </a:lvl2pPr>
            <a:lvl3pPr algn="ctr" defTabSz="914400" eaLnBrk="1" hangingPunct="1" indent="0" latinLnBrk="0" marL="914400" rtl="0">
              <a:lnSpc>
                <a:spcPct val="90000"/>
              </a:lnSpc>
              <a:spcBef>
                <a:spcPts val="500"/>
              </a:spcBef>
              <a:buFont charset="0" panose="020B0604020202020204" pitchFamily="34" typeface="Arial"/>
              <a:buNone/>
              <a:defRPr kern="1200" sz="1800">
                <a:solidFill>
                  <a:schemeClr val="tx1"/>
                </a:solidFill>
                <a:latin typeface="+mn-lt"/>
                <a:ea typeface="+mn-ea"/>
                <a:cs typeface="+mn-cs"/>
              </a:defRPr>
            </a:lvl3pPr>
            <a:lvl4pPr algn="ctr" defTabSz="914400" eaLnBrk="1" hangingPunct="1" indent="0" latinLnBrk="0" marL="1371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4pPr>
            <a:lvl5pPr algn="ctr" defTabSz="914400" eaLnBrk="1" hangingPunct="1" indent="0" latinLnBrk="0" marL="18288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5pPr>
            <a:lvl6pPr algn="ctr" defTabSz="914400" eaLnBrk="1" hangingPunct="1" indent="0" latinLnBrk="0" marL="22860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6pPr>
            <a:lvl7pPr algn="ctr" defTabSz="914400" eaLnBrk="1" hangingPunct="1" indent="0" latinLnBrk="0" marL="27432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7pPr>
            <a:lvl8pPr algn="ctr" defTabSz="914400" eaLnBrk="1" hangingPunct="1" indent="0" latinLnBrk="0" marL="32004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8pPr>
            <a:lvl9pPr algn="ctr" defTabSz="914400" eaLnBrk="1" hangingPunct="1" indent="0" latinLnBrk="0" marL="3657600" rtl="0">
              <a:lnSpc>
                <a:spcPct val="90000"/>
              </a:lnSpc>
              <a:spcBef>
                <a:spcPts val="500"/>
              </a:spcBef>
              <a:buFont charset="0" panose="020B0604020202020204" pitchFamily="34" typeface="Arial"/>
              <a:buNone/>
              <a:defRPr kern="1200" sz="1600">
                <a:solidFill>
                  <a:schemeClr val="tx1"/>
                </a:solidFill>
                <a:latin typeface="+mn-lt"/>
                <a:ea typeface="+mn-ea"/>
                <a:cs typeface="+mn-cs"/>
              </a:defRPr>
            </a:lvl9pPr>
          </a:lstStyle>
          <a:p>
            <a:pPr algn="just"/>
            <a:r>
              <a:rPr b="1" dirty="0" lang="en-US" sz="3200">
                <a:latin charset="0" panose="02020603050405020304" pitchFamily="18" typeface="Times New Roman"/>
                <a:cs charset="0" panose="02020603050405020304" pitchFamily="18" typeface="Times New Roman"/>
              </a:rPr>
              <a:t>Stages</a:t>
            </a:r>
          </a:p>
          <a:p>
            <a:pPr algn="just"/>
            <a:r>
              <a:rPr dirty="0" lang="en-US" sz="3200">
                <a:latin charset="0" panose="02020603050405020304" pitchFamily="18" typeface="Times New Roman"/>
                <a:cs charset="0" panose="02020603050405020304" pitchFamily="18" typeface="Times New Roman"/>
              </a:rPr>
              <a:t>	</a:t>
            </a:r>
            <a:r>
              <a:rPr dirty="0" lang="en-US">
                <a:latin charset="0" panose="02020603050405020304" pitchFamily="18" typeface="Times New Roman"/>
                <a:cs charset="0" panose="02020603050405020304" pitchFamily="18" typeface="Times New Roman"/>
              </a:rPr>
              <a:t>Three major stages of circuit for thread break detection:</a:t>
            </a:r>
          </a:p>
          <a:p>
            <a:pPr algn="just"/>
            <a:endParaRPr dirty="0" lang="en-US" sz="1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Stage 1 (Signal Conditioning Circuit)</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Stage 2 (Inverting Amplifier Circuit)</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Stage 3 (Schmitt Trigger Circuit)</a:t>
            </a:r>
          </a:p>
          <a:p>
            <a:pPr algn="just" lvl="3"/>
            <a:endParaRPr dirty="0" lang="en-US" sz="1500">
              <a:latin charset="0" panose="02020603050405020304" pitchFamily="18" typeface="Times New Roman"/>
              <a:cs charset="0" panose="02020603050405020304" pitchFamily="18" typeface="Times New Roman"/>
            </a:endParaRPr>
          </a:p>
          <a:p>
            <a:pPr algn="just" indent="-457200" lvl="1" marL="914400">
              <a:buFont charset="0" panose="020B0604020202020204" pitchFamily="34" typeface="Arial"/>
              <a:buChar char="•"/>
            </a:pPr>
            <a:r>
              <a:rPr dirty="0" lang="en-US" sz="3200">
                <a:latin charset="0" panose="02020603050405020304" pitchFamily="18" typeface="Times New Roman"/>
                <a:cs charset="0" panose="02020603050405020304" pitchFamily="18" typeface="Times New Roman"/>
              </a:rPr>
              <a:t>Stage 1 (Signal Conditioning Circuit)</a:t>
            </a:r>
          </a:p>
          <a:p>
            <a:pPr algn="just" indent="-457200" lvl="1" marL="914400">
              <a:buFont charset="0" panose="020B0604020202020204" pitchFamily="34" typeface="Arial"/>
              <a:buChar char="•"/>
            </a:pPr>
            <a:endParaRPr dirty="0" lang="en-US" sz="10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Common Emitter Component</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Comparator Component</a:t>
            </a:r>
          </a:p>
          <a:p>
            <a:pPr algn="just" indent="-457200" lvl="3" marL="1828800">
              <a:buFont charset="0" panose="020B0604020202020204" pitchFamily="34" typeface="Arial"/>
              <a:buChar char="•"/>
            </a:pPr>
            <a:r>
              <a:rPr dirty="0" lang="en-US" sz="2400">
                <a:latin charset="0" panose="02020603050405020304" pitchFamily="18" typeface="Times New Roman"/>
                <a:cs charset="0" panose="02020603050405020304" pitchFamily="18" typeface="Times New Roman"/>
              </a:rPr>
              <a:t>Low Pass Filter Component</a:t>
            </a:r>
          </a:p>
          <a:p>
            <a:pPr algn="just" lvl="3"/>
            <a:endParaRPr dirty="0" lang="en-US" sz="2400">
              <a:latin charset="0" panose="02020603050405020304" pitchFamily="18" typeface="Times New Roman"/>
              <a:cs charset="0" panose="02020603050405020304" pitchFamily="18" typeface="Times New Roman"/>
            </a:endParaRPr>
          </a:p>
          <a:p>
            <a:pPr algn="just" lvl="3"/>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a:p>
            <a:pPr algn="just" indent="-457200" lvl="3" marL="1828800">
              <a:buFont charset="0" panose="020B0604020202020204" pitchFamily="34" typeface="Arial"/>
              <a:buChar char="•"/>
            </a:pPr>
            <a:endParaRPr dirty="0" lang="en-US" sz="2400">
              <a:latin charset="0" panose="02020603050405020304" pitchFamily="18" typeface="Times New Roman"/>
              <a:cs charset="0" panose="02020603050405020304" pitchFamily="18" typeface="Times New Roman"/>
            </a:endParaRPr>
          </a:p>
        </p:txBody>
      </p:sp>
      <p:sp>
        <p:nvSpPr>
          <p:cNvPr id="11" name="TextBox 10"/>
          <p:cNvSpPr txBox="1"/>
          <p:nvPr/>
        </p:nvSpPr>
        <p:spPr>
          <a:xfrm>
            <a:off x="4193090" y="5931559"/>
            <a:ext cx="7603958" cy="707886"/>
          </a:xfrm>
          <a:prstGeom prst="rect">
            <a:avLst/>
          </a:prstGeom>
          <a:noFill/>
        </p:spPr>
        <p:txBody>
          <a:bodyPr rtlCol="0" wrap="square">
            <a:spAutoFit/>
          </a:bodyPr>
          <a:lstStyle/>
          <a:p>
            <a:pPr algn="r"/>
            <a:r>
              <a:rPr dirty="0" lang="en-US" sz="2000">
                <a:solidFill>
                  <a:schemeClr val="bg1">
                    <a:lumMod val="50000"/>
                  </a:schemeClr>
                </a:solidFill>
              </a:rPr>
              <a:t>Undergraduate Final Year Project Presentation</a:t>
            </a:r>
          </a:p>
          <a:p>
            <a:pPr algn="r"/>
            <a:r>
              <a:rPr dirty="0" lang="en-US" sz="2000">
                <a:solidFill>
                  <a:schemeClr val="bg1">
                    <a:lumMod val="50000"/>
                  </a:schemeClr>
                </a:solidFill>
              </a:rPr>
              <a:t>Dated: 20</a:t>
            </a:r>
            <a:r>
              <a:rPr baseline="30000" dirty="0" lang="en-US" sz="2000">
                <a:solidFill>
                  <a:schemeClr val="bg1">
                    <a:lumMod val="50000"/>
                  </a:schemeClr>
                </a:solidFill>
              </a:rPr>
              <a:t>th</a:t>
            </a:r>
            <a:r>
              <a:rPr dirty="0" lang="en-US" sz="2000">
                <a:solidFill>
                  <a:schemeClr val="bg1">
                    <a:lumMod val="50000"/>
                  </a:schemeClr>
                </a:solidFill>
              </a:rPr>
              <a:t> October, 2021 </a:t>
            </a:r>
          </a:p>
        </p:txBody>
      </p:sp>
      <p:pic>
        <p:nvPicPr>
          <p:cNvPr id="6" name="Pictur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0954877" y="188954"/>
            <a:ext cx="842171" cy="847135"/>
          </a:xfrm>
          <a:prstGeom prst="rect">
            <a:avLst/>
          </a:prstGeom>
        </p:spPr>
      </p:pic>
      <p:pic>
        <p:nvPicPr>
          <p:cNvPr id="14" name="Picture 13"/>
          <p:cNvPicPr/>
          <p:nvPr/>
        </p:nvPicPr>
        <p:blipFill>
          <a:blip r:embed="rId4"/>
          <a:stretch>
            <a:fillRect/>
          </a:stretch>
        </p:blipFill>
        <p:spPr>
          <a:xfrm>
            <a:off x="7995069" y="3332636"/>
            <a:ext cx="3657600" cy="2385060"/>
          </a:xfrm>
          <a:prstGeom prst="rect">
            <a:avLst/>
          </a:prstGeom>
        </p:spPr>
      </p:pic>
    </p:spTree>
    <p:extLst>
      <p:ext uri="{BB962C8B-B14F-4D97-AF65-F5344CB8AC3E}">
        <p14:creationId xmlns:p14="http://schemas.microsoft.com/office/powerpoint/2010/main" val="1180910979"/>
      </p:ext>
    </p:extLst>
  </p:cSld>
  <p:clrMapOvr>
    <a:masterClrMapping/>
  </p:clrMapOvr>
  <mc:AlternateContent xmlns:mc="http://schemas.openxmlformats.org/markup-compatibility/2006" xmlns:p15="http://schemas.microsoft.com/office/powerpoint/2012/main">
    <mc:Choice Requires="p15">
      <p:transition>
        <p15:prstTrans prst="pageCurlDoubl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1462</TotalTime>
  <Words>1144</Words>
  <Application>Microsoft Office PowerPoint</Application>
  <PresentationFormat>Widescreen</PresentationFormat>
  <Paragraphs>196</Paragraphs>
  <Slides>22</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Smart Ring Spinning Optimization in Textile Industry</vt:lpstr>
      <vt:lpstr>Team Introduction</vt:lpstr>
      <vt:lpstr>Problem Statement</vt:lpstr>
      <vt:lpstr>Proposed Solution</vt:lpstr>
      <vt:lpstr>Block Diagram</vt:lpstr>
      <vt:lpstr>Flow Diagram</vt:lpstr>
      <vt:lpstr>Applications</vt:lpstr>
      <vt:lpstr>Audience</vt:lpstr>
      <vt:lpstr>Simulation</vt:lpstr>
      <vt:lpstr>Simulation</vt:lpstr>
      <vt:lpstr>Simulation &amp; Calculation</vt:lpstr>
      <vt:lpstr>Hardware Developed </vt:lpstr>
      <vt:lpstr>Hardware Developed </vt:lpstr>
      <vt:lpstr>Hardware Developed </vt:lpstr>
      <vt:lpstr>Hardware Developed </vt:lpstr>
      <vt:lpstr>Software Developed </vt:lpstr>
      <vt:lpstr>PowerPoint Presentation</vt:lpstr>
      <vt:lpstr>Master – R-Pi Communication</vt:lpstr>
      <vt:lpstr>PowerPoint Presentation</vt:lpstr>
      <vt:lpstr>Future Deliverables</vt:lpstr>
      <vt:lpstr>Gantt Chart</vt:lpstr>
      <vt:lpstr>References</vt:lpstr>
    </vt:vector>
  </TitlesOfParts>
  <Company>EED UET Lahore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Department of  Electrical Engineering UET Lahore  Prof. Dr. Tahir Izhar (Chairman)</dc:title>
  <dc:creator>Alinspiron</dc:creator>
  <cp:lastModifiedBy>Suleman</cp:lastModifiedBy>
  <cp:revision>58</cp:revision>
  <dcterms:created xsi:type="dcterms:W3CDTF">2016-09-27T20:20:47Z</dcterms:created>
  <dcterms:modified xsi:type="dcterms:W3CDTF">2021-06-20T10:47:34Z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24691599</vt:lpwstr>
  </property>
  <property fmtid="{D5CDD505-2E9C-101B-9397-08002B2CF9AE}" name="NXPowerLiteSettings" pid="3">
    <vt:lpwstr>F7000400038000</vt:lpwstr>
  </property>
  <property fmtid="{D5CDD505-2E9C-101B-9397-08002B2CF9AE}" name="NXPowerLiteVersion" pid="4">
    <vt:lpwstr>S9.1.2</vt:lpwstr>
  </property>
</Properties>
</file>